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6" r:id="rId29"/>
    <p:sldId id="283" r:id="rId30"/>
    <p:sldId id="284" r:id="rId31"/>
    <p:sldId id="285" r:id="rId32"/>
  </p:sldIdLst>
  <p:sldSz cx="12192000" cy="6858000"/>
  <p:notesSz cx="6858000" cy="9144000"/>
  <p:embeddedFontLst>
    <p:embeddedFont>
      <p:font typeface="Century Gothic" panose="020B0502020202020204" pitchFamily="34" charset="0"/>
      <p:regular r:id="rId34"/>
      <p:bold r:id="rId35"/>
      <p:italic r:id="rId36"/>
      <p:boldItalic r:id="rId37"/>
    </p:embeddedFont>
    <p:embeddedFont>
      <p:font typeface="Cutive" pitchFamily="2"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io1ELmEKjJJvB+MC+NPHueleFZ3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E02CD4-385B-4BDF-B502-7175BD0DC608}">
  <a:tblStyle styleId="{C9E02CD4-385B-4BDF-B502-7175BD0DC60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8AB284-6076-4976-8F86-CE552063CA03}" styleName="Table_1">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AE8EB"/>
          </a:solidFill>
        </a:fill>
      </a:tcStyle>
    </a:wholeTbl>
    <a:band1H>
      <a:tcTxStyle/>
      <a:tcStyle>
        <a:tcBdr/>
        <a:fill>
          <a:solidFill>
            <a:srgbClr val="F4CDD4"/>
          </a:solidFill>
        </a:fill>
      </a:tcStyle>
    </a:band1H>
    <a:band2H>
      <a:tcTxStyle/>
      <a:tcStyle>
        <a:tcBdr/>
      </a:tcStyle>
    </a:band2H>
    <a:band1V>
      <a:tcTxStyle/>
      <a:tcStyle>
        <a:tcBdr/>
        <a:fill>
          <a:solidFill>
            <a:srgbClr val="F4CDD4"/>
          </a:solidFill>
        </a:fill>
      </a:tcStyle>
    </a:band1V>
    <a:band2V>
      <a:tcTxStyle/>
      <a:tcStyle>
        <a:tcBdr/>
      </a:tcStyle>
    </a:band2V>
    <a:lastCol>
      <a:tcTxStyle b="on" i="off">
        <a:font>
          <a:latin typeface="Century Gothic"/>
          <a:ea typeface="Century Gothic"/>
          <a:cs typeface="Century Gothic"/>
        </a:font>
        <a:schemeClr val="lt1"/>
      </a:tcTxStyle>
      <a:tcStyle>
        <a:tcBdr/>
        <a:fill>
          <a:solidFill>
            <a:schemeClr val="accent2"/>
          </a:solidFill>
        </a:fill>
      </a:tcStyle>
    </a:lastCol>
    <a:firstCol>
      <a:tcTxStyle b="on" i="off">
        <a:font>
          <a:latin typeface="Century Gothic"/>
          <a:ea typeface="Century Gothic"/>
          <a:cs typeface="Century Gothic"/>
        </a:font>
        <a:schemeClr val="lt1"/>
      </a:tcTxStyle>
      <a:tcStyle>
        <a:tcBdr/>
        <a:fill>
          <a:solidFill>
            <a:schemeClr val="accent2"/>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snapToObjects="1">
      <p:cViewPr varScale="1">
        <p:scale>
          <a:sx n="102" d="100"/>
          <a:sy n="102"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0" name="Google Shape;440;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2"/>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5" name="Google Shape;25;p3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0"/>
        <p:cNvGrpSpPr/>
        <p:nvPr/>
      </p:nvGrpSpPr>
      <p:grpSpPr>
        <a:xfrm>
          <a:off x="0" y="0"/>
          <a:ext cx="0" cy="0"/>
          <a:chOff x="0" y="0"/>
          <a:chExt cx="0" cy="0"/>
        </a:xfrm>
      </p:grpSpPr>
      <p:grpSp>
        <p:nvGrpSpPr>
          <p:cNvPr id="121" name="Google Shape;121;p41"/>
          <p:cNvGrpSpPr/>
          <p:nvPr/>
        </p:nvGrpSpPr>
        <p:grpSpPr>
          <a:xfrm>
            <a:off x="0" y="0"/>
            <a:ext cx="12192000" cy="6858000"/>
            <a:chOff x="0" y="0"/>
            <a:chExt cx="12192000" cy="6858000"/>
          </a:xfrm>
        </p:grpSpPr>
        <p:sp>
          <p:nvSpPr>
            <p:cNvPr id="122" name="Google Shape;122;p4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1"/>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1"/>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4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41"/>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41"/>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33" name="Google Shape;133;p41"/>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34" name="Google Shape;134;p4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38"/>
        <p:cNvGrpSpPr/>
        <p:nvPr/>
      </p:nvGrpSpPr>
      <p:grpSpPr>
        <a:xfrm>
          <a:off x="0" y="0"/>
          <a:ext cx="0" cy="0"/>
          <a:chOff x="0" y="0"/>
          <a:chExt cx="0" cy="0"/>
        </a:xfrm>
      </p:grpSpPr>
      <p:grpSp>
        <p:nvGrpSpPr>
          <p:cNvPr id="139" name="Google Shape;139;p42"/>
          <p:cNvGrpSpPr/>
          <p:nvPr/>
        </p:nvGrpSpPr>
        <p:grpSpPr>
          <a:xfrm>
            <a:off x="0" y="0"/>
            <a:ext cx="12192000" cy="6858000"/>
            <a:chOff x="0" y="0"/>
            <a:chExt cx="12192000" cy="6858000"/>
          </a:xfrm>
        </p:grpSpPr>
        <p:sp>
          <p:nvSpPr>
            <p:cNvPr id="140" name="Google Shape;140;p4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2"/>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2"/>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4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42"/>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42"/>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51" name="Google Shape;151;p4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4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4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5"/>
        <p:cNvGrpSpPr/>
        <p:nvPr/>
      </p:nvGrpSpPr>
      <p:grpSpPr>
        <a:xfrm>
          <a:off x="0" y="0"/>
          <a:ext cx="0" cy="0"/>
          <a:chOff x="0" y="0"/>
          <a:chExt cx="0" cy="0"/>
        </a:xfrm>
      </p:grpSpPr>
      <p:grpSp>
        <p:nvGrpSpPr>
          <p:cNvPr id="156" name="Google Shape;156;p43"/>
          <p:cNvGrpSpPr/>
          <p:nvPr/>
        </p:nvGrpSpPr>
        <p:grpSpPr>
          <a:xfrm>
            <a:off x="0" y="0"/>
            <a:ext cx="12192000" cy="6858000"/>
            <a:chOff x="0" y="0"/>
            <a:chExt cx="12192000" cy="6858000"/>
          </a:xfrm>
        </p:grpSpPr>
        <p:sp>
          <p:nvSpPr>
            <p:cNvPr id="157" name="Google Shape;157;p4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3"/>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3"/>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4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43"/>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9600" b="0" i="0">
                <a:solidFill>
                  <a:srgbClr val="EE52A4"/>
                </a:solidFill>
                <a:latin typeface="Arial"/>
                <a:ea typeface="Arial"/>
                <a:cs typeface="Arial"/>
                <a:sym typeface="Arial"/>
              </a:rPr>
              <a:t>“</a:t>
            </a:r>
            <a:endParaRPr/>
          </a:p>
        </p:txBody>
      </p:sp>
      <p:sp>
        <p:nvSpPr>
          <p:cNvPr id="167" name="Google Shape;167;p43"/>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9600" b="0" i="0">
                <a:solidFill>
                  <a:srgbClr val="EE52A4"/>
                </a:solidFill>
                <a:latin typeface="Arial"/>
                <a:ea typeface="Arial"/>
                <a:cs typeface="Arial"/>
                <a:sym typeface="Arial"/>
              </a:rPr>
              <a:t>”</a:t>
            </a:r>
            <a:endParaRPr/>
          </a:p>
        </p:txBody>
      </p:sp>
      <p:sp>
        <p:nvSpPr>
          <p:cNvPr id="168" name="Google Shape;168;p43"/>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43"/>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b="0" i="0" cap="small">
                <a:solidFill>
                  <a:srgbClr val="EE52A4"/>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0" name="Google Shape;170;p43"/>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71" name="Google Shape;171;p4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4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4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5"/>
        <p:cNvGrpSpPr/>
        <p:nvPr/>
      </p:nvGrpSpPr>
      <p:grpSpPr>
        <a:xfrm>
          <a:off x="0" y="0"/>
          <a:ext cx="0" cy="0"/>
          <a:chOff x="0" y="0"/>
          <a:chExt cx="0" cy="0"/>
        </a:xfrm>
      </p:grpSpPr>
      <p:grpSp>
        <p:nvGrpSpPr>
          <p:cNvPr id="176" name="Google Shape;176;p44"/>
          <p:cNvGrpSpPr/>
          <p:nvPr/>
        </p:nvGrpSpPr>
        <p:grpSpPr>
          <a:xfrm>
            <a:off x="0" y="0"/>
            <a:ext cx="12192000" cy="6858000"/>
            <a:chOff x="0" y="0"/>
            <a:chExt cx="12192000" cy="6858000"/>
          </a:xfrm>
        </p:grpSpPr>
        <p:sp>
          <p:nvSpPr>
            <p:cNvPr id="177" name="Google Shape;177;p4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4"/>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4"/>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4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44"/>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44"/>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88" name="Google Shape;188;p4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4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sp>
        <p:nvSpPr>
          <p:cNvPr id="193" name="Google Shape;193;p45"/>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5"/>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5" name="Google Shape;195;p45"/>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6" name="Google Shape;196;p45"/>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7" name="Google Shape;197;p45"/>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98" name="Google Shape;198;p45"/>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99" name="Google Shape;199;p45"/>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00" name="Google Shape;200;p45"/>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1" name="Google Shape;201;p45"/>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2" name="Google Shape;202;p4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4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 name="Google Shape;204;p4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5"/>
        <p:cNvGrpSpPr/>
        <p:nvPr/>
      </p:nvGrpSpPr>
      <p:grpSpPr>
        <a:xfrm>
          <a:off x="0" y="0"/>
          <a:ext cx="0" cy="0"/>
          <a:chOff x="0" y="0"/>
          <a:chExt cx="0" cy="0"/>
        </a:xfrm>
      </p:grpSpPr>
      <p:sp>
        <p:nvSpPr>
          <p:cNvPr id="206" name="Google Shape;206;p46"/>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46"/>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08" name="Google Shape;208;p46"/>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09" name="Google Shape;209;p46"/>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0" name="Google Shape;210;p46"/>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1" name="Google Shape;211;p46"/>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2" name="Google Shape;212;p46"/>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13" name="Google Shape;213;p46"/>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rgbClr val="EE52A4"/>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214" name="Google Shape;214;p46"/>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745"/>
              </a:srgbClr>
            </a:outerShdw>
          </a:effectLst>
        </p:spPr>
      </p:sp>
      <p:sp>
        <p:nvSpPr>
          <p:cNvPr id="215" name="Google Shape;215;p46"/>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216" name="Google Shape;216;p46"/>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17" name="Google Shape;217;p46"/>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18" name="Google Shape;218;p4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46"/>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1"/>
        <p:cNvGrpSpPr/>
        <p:nvPr/>
      </p:nvGrpSpPr>
      <p:grpSpPr>
        <a:xfrm>
          <a:off x="0" y="0"/>
          <a:ext cx="0" cy="0"/>
          <a:chOff x="0" y="0"/>
          <a:chExt cx="0" cy="0"/>
        </a:xfrm>
      </p:grpSpPr>
      <p:sp>
        <p:nvSpPr>
          <p:cNvPr id="222" name="Google Shape;222;p47"/>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47"/>
          <p:cNvSpPr txBox="1">
            <a:spLocks noGrp="1"/>
          </p:cNvSpPr>
          <p:nvPr>
            <p:ph type="body" idx="1"/>
          </p:nvPr>
        </p:nvSpPr>
        <p:spPr>
          <a:xfrm rot="5400000">
            <a:off x="3859634" y="-101180"/>
            <a:ext cx="3416300" cy="882565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4" name="Google Shape;224;p47"/>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4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4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27"/>
        <p:cNvGrpSpPr/>
        <p:nvPr/>
      </p:nvGrpSpPr>
      <p:grpSpPr>
        <a:xfrm>
          <a:off x="0" y="0"/>
          <a:ext cx="0" cy="0"/>
          <a:chOff x="0" y="0"/>
          <a:chExt cx="0" cy="0"/>
        </a:xfrm>
      </p:grpSpPr>
      <p:grpSp>
        <p:nvGrpSpPr>
          <p:cNvPr id="228" name="Google Shape;228;p48"/>
          <p:cNvGrpSpPr/>
          <p:nvPr/>
        </p:nvGrpSpPr>
        <p:grpSpPr>
          <a:xfrm>
            <a:off x="0" y="0"/>
            <a:ext cx="12192000" cy="6858000"/>
            <a:chOff x="0" y="0"/>
            <a:chExt cx="12192000" cy="6858000"/>
          </a:xfrm>
        </p:grpSpPr>
        <p:sp>
          <p:nvSpPr>
            <p:cNvPr id="229" name="Google Shape;229;p48"/>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8"/>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8"/>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8"/>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48"/>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48"/>
          <p:cNvSpPr txBox="1">
            <a:spLocks noGrp="1"/>
          </p:cNvSpPr>
          <p:nvPr>
            <p:ph type="title"/>
          </p:nvPr>
        </p:nvSpPr>
        <p:spPr>
          <a:xfrm rot="5400000">
            <a:off x="6915922" y="2947779"/>
            <a:ext cx="4748590" cy="140996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48"/>
          <p:cNvSpPr txBox="1">
            <a:spLocks noGrp="1"/>
          </p:cNvSpPr>
          <p:nvPr>
            <p:ph type="body" idx="1"/>
          </p:nvPr>
        </p:nvSpPr>
        <p:spPr>
          <a:xfrm rot="5400000">
            <a:off x="1908671"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1" name="Google Shape;241;p48"/>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4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3" name="Google Shape;243;p4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8"/>
        <p:cNvGrpSpPr/>
        <p:nvPr/>
      </p:nvGrpSpPr>
      <p:grpSpPr>
        <a:xfrm>
          <a:off x="0" y="0"/>
          <a:ext cx="0" cy="0"/>
          <a:chOff x="0" y="0"/>
          <a:chExt cx="0" cy="0"/>
        </a:xfrm>
      </p:grpSpPr>
      <p:grpSp>
        <p:nvGrpSpPr>
          <p:cNvPr id="29" name="Google Shape;29;p33"/>
          <p:cNvGrpSpPr/>
          <p:nvPr/>
        </p:nvGrpSpPr>
        <p:grpSpPr>
          <a:xfrm>
            <a:off x="0" y="0"/>
            <a:ext cx="12192000" cy="6858000"/>
            <a:chOff x="0" y="0"/>
            <a:chExt cx="12192000" cy="6858000"/>
          </a:xfrm>
        </p:grpSpPr>
        <p:sp>
          <p:nvSpPr>
            <p:cNvPr id="30" name="Google Shape;30;p3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2" name="Google Shape;32;p33"/>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3"/>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1440"/>
              <a:buNone/>
              <a:defRPr cap="none">
                <a:solidFill>
                  <a:srgbClr val="EE52A4"/>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4" name="Google Shape;34;p33"/>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3"/>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8"/>
        <p:cNvGrpSpPr/>
        <p:nvPr/>
      </p:nvGrpSpPr>
      <p:grpSpPr>
        <a:xfrm>
          <a:off x="0" y="0"/>
          <a:ext cx="0" cy="0"/>
          <a:chOff x="0" y="0"/>
          <a:chExt cx="0" cy="0"/>
        </a:xfrm>
      </p:grpSpPr>
      <p:grpSp>
        <p:nvGrpSpPr>
          <p:cNvPr id="39" name="Google Shape;39;p34"/>
          <p:cNvGrpSpPr/>
          <p:nvPr/>
        </p:nvGrpSpPr>
        <p:grpSpPr>
          <a:xfrm>
            <a:off x="0" y="0"/>
            <a:ext cx="12192000" cy="6858000"/>
            <a:chOff x="0" y="0"/>
            <a:chExt cx="12192000" cy="6858000"/>
          </a:xfrm>
        </p:grpSpPr>
        <p:sp>
          <p:nvSpPr>
            <p:cNvPr id="40" name="Google Shape;40;p3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4"/>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4"/>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34"/>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34"/>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4"/>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600"/>
              <a:buNone/>
              <a:defRPr sz="2000" cap="none">
                <a:solidFill>
                  <a:srgbClr val="EE52A4"/>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2" name="Google Shape;52;p3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5"/>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59" name="Google Shape;59;p35"/>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0" name="Google Shape;60;p3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3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6"/>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6" name="Google Shape;66;p36"/>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7" name="Google Shape;67;p36"/>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solidFill>
                  <a:schemeClr val="accent1"/>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8" name="Google Shape;68;p36"/>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69" name="Google Shape;69;p3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3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7"/>
        <p:cNvGrpSpPr/>
        <p:nvPr/>
      </p:nvGrpSpPr>
      <p:grpSpPr>
        <a:xfrm>
          <a:off x="0" y="0"/>
          <a:ext cx="0" cy="0"/>
          <a:chOff x="0" y="0"/>
          <a:chExt cx="0" cy="0"/>
        </a:xfrm>
      </p:grpSpPr>
      <p:sp>
        <p:nvSpPr>
          <p:cNvPr id="78" name="Google Shape;78;p3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38"/>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grpSp>
        <p:nvGrpSpPr>
          <p:cNvPr id="83" name="Google Shape;83;p39"/>
          <p:cNvGrpSpPr/>
          <p:nvPr/>
        </p:nvGrpSpPr>
        <p:grpSpPr>
          <a:xfrm>
            <a:off x="0" y="0"/>
            <a:ext cx="12192000" cy="6858000"/>
            <a:chOff x="0" y="0"/>
            <a:chExt cx="12192000" cy="6858000"/>
          </a:xfrm>
        </p:grpSpPr>
        <p:sp>
          <p:nvSpPr>
            <p:cNvPr id="84" name="Google Shape;84;p3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9"/>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9"/>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9"/>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39"/>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39"/>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9"/>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6" name="Google Shape;96;p39"/>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7" name="Google Shape;97;p3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9"/>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1"/>
        <p:cNvGrpSpPr/>
        <p:nvPr/>
      </p:nvGrpSpPr>
      <p:grpSpPr>
        <a:xfrm>
          <a:off x="0" y="0"/>
          <a:ext cx="0" cy="0"/>
          <a:chOff x="0" y="0"/>
          <a:chExt cx="0" cy="0"/>
        </a:xfrm>
      </p:grpSpPr>
      <p:grpSp>
        <p:nvGrpSpPr>
          <p:cNvPr id="102" name="Google Shape;102;p40"/>
          <p:cNvGrpSpPr/>
          <p:nvPr/>
        </p:nvGrpSpPr>
        <p:grpSpPr>
          <a:xfrm>
            <a:off x="0" y="0"/>
            <a:ext cx="12192000" cy="6858000"/>
            <a:chOff x="0" y="0"/>
            <a:chExt cx="12192000" cy="6858000"/>
          </a:xfrm>
        </p:grpSpPr>
        <p:sp>
          <p:nvSpPr>
            <p:cNvPr id="103" name="Google Shape;103;p4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0"/>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0"/>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0"/>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4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40"/>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0"/>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745"/>
              </a:srgbClr>
            </a:outerShdw>
          </a:effectLst>
        </p:spPr>
      </p:sp>
      <p:sp>
        <p:nvSpPr>
          <p:cNvPr id="115" name="Google Shape;115;p40"/>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solidFill>
                  <a:srgbClr val="EE52A4"/>
                </a:solidFill>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6" name="Google Shape;116;p4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4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31"/>
          <p:cNvGrpSpPr/>
          <p:nvPr/>
        </p:nvGrpSpPr>
        <p:grpSpPr>
          <a:xfrm>
            <a:off x="0" y="0"/>
            <a:ext cx="12192000" cy="6858000"/>
            <a:chOff x="0" y="0"/>
            <a:chExt cx="12192000" cy="6858000"/>
          </a:xfrm>
        </p:grpSpPr>
        <p:sp>
          <p:nvSpPr>
            <p:cNvPr id="7" name="Google Shape;7;p31"/>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3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3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3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1"/>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3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3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7" name="Google Shape;17;p31"/>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18" name="Google Shape;18;p3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 name="Google Shape;19;p3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1" i="0" u="none" strike="noStrike" cap="none">
                <a:solidFill>
                  <a:schemeClr val="accen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3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blog.roboflow.com/a-primer-on-transfer-learnin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omkargurav/face-mask-datase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Computer_vision#Recognition"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endParaRPr/>
          </a:p>
        </p:txBody>
      </p:sp>
      <p:sp>
        <p:nvSpPr>
          <p:cNvPr id="250" name="Google Shape;250;p1"/>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342900" lvl="0" indent="-251459" algn="l" rtl="0">
              <a:spcBef>
                <a:spcPts val="0"/>
              </a:spcBef>
              <a:spcAft>
                <a:spcPts val="0"/>
              </a:spcAft>
              <a:buSzPts val="1440"/>
              <a:buNone/>
            </a:pPr>
            <a:endParaRPr/>
          </a:p>
        </p:txBody>
      </p:sp>
      <p:pic>
        <p:nvPicPr>
          <p:cNvPr id="251" name="Google Shape;251;p1" descr="Diagram, engineering drawing&#10;&#10;Description automatically generated with medium confidence"/>
          <p:cNvPicPr preferRelativeResize="0"/>
          <p:nvPr/>
        </p:nvPicPr>
        <p:blipFill rotWithShape="1">
          <a:blip r:embed="rId3">
            <a:alphaModFix/>
          </a:blip>
          <a:srcRect r="10220" b="-1"/>
          <a:stretch/>
        </p:blipFill>
        <p:spPr>
          <a:xfrm>
            <a:off x="-8352" y="0"/>
            <a:ext cx="12192000" cy="6858001"/>
          </a:xfrm>
          <a:prstGeom prst="rect">
            <a:avLst/>
          </a:prstGeom>
          <a:noFill/>
          <a:ln>
            <a:noFill/>
          </a:ln>
        </p:spPr>
      </p:pic>
      <p:sp>
        <p:nvSpPr>
          <p:cNvPr id="252" name="Google Shape;252;p1"/>
          <p:cNvSpPr/>
          <p:nvPr/>
        </p:nvSpPr>
        <p:spPr>
          <a:xfrm>
            <a:off x="2585851" y="1488747"/>
            <a:ext cx="7003594" cy="4176589"/>
          </a:xfrm>
          <a:prstGeom prst="rect">
            <a:avLst/>
          </a:prstGeom>
          <a:solidFill>
            <a:schemeClr val="lt1"/>
          </a:solidFill>
          <a:ln w="19050" cap="rnd"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253" name="Google Shape;253;p1"/>
          <p:cNvSpPr txBox="1"/>
          <p:nvPr/>
        </p:nvSpPr>
        <p:spPr>
          <a:xfrm>
            <a:off x="3144032" y="1888855"/>
            <a:ext cx="5887233" cy="175432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600" b="1" i="0" u="none" strike="noStrike" cap="none">
                <a:solidFill>
                  <a:schemeClr val="dk1"/>
                </a:solidFill>
                <a:latin typeface="Cutive"/>
                <a:ea typeface="Cutive"/>
                <a:cs typeface="Cutive"/>
                <a:sym typeface="Cutive"/>
              </a:rPr>
              <a:t>IOT ENABLED SMART COVID PREVENTION DOOR</a:t>
            </a:r>
            <a:endParaRPr/>
          </a:p>
        </p:txBody>
      </p:sp>
      <p:sp>
        <p:nvSpPr>
          <p:cNvPr id="254" name="Google Shape;254;p1"/>
          <p:cNvSpPr txBox="1"/>
          <p:nvPr/>
        </p:nvSpPr>
        <p:spPr>
          <a:xfrm>
            <a:off x="6081185" y="3960482"/>
            <a:ext cx="2891423" cy="147732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1800" b="0" i="0" u="sng" strike="noStrike" cap="none">
                <a:solidFill>
                  <a:schemeClr val="dk1"/>
                </a:solidFill>
                <a:latin typeface="Century Gothic"/>
                <a:ea typeface="Century Gothic"/>
                <a:cs typeface="Century Gothic"/>
                <a:sym typeface="Century Gothic"/>
              </a:rPr>
              <a:t>By Group no. 6</a:t>
            </a:r>
            <a:endParaRPr/>
          </a:p>
          <a:p>
            <a:pPr marL="0" marR="0" lvl="0" indent="0" algn="r" rtl="0">
              <a:spcBef>
                <a:spcPts val="0"/>
              </a:spcBef>
              <a:spcAft>
                <a:spcPts val="0"/>
              </a:spcAft>
              <a:buNone/>
            </a:pPr>
            <a:r>
              <a:rPr lang="en-IN" sz="1800" b="0" i="0" u="none" strike="noStrike" cap="none">
                <a:solidFill>
                  <a:schemeClr val="dk1"/>
                </a:solidFill>
                <a:latin typeface="Century Gothic"/>
                <a:ea typeface="Century Gothic"/>
                <a:cs typeface="Century Gothic"/>
                <a:sym typeface="Century Gothic"/>
              </a:rPr>
              <a:t>Ankit Raja</a:t>
            </a:r>
            <a:endParaRPr/>
          </a:p>
          <a:p>
            <a:pPr marL="0" marR="0" lvl="0" indent="0" algn="r" rtl="0">
              <a:spcBef>
                <a:spcPts val="0"/>
              </a:spcBef>
              <a:spcAft>
                <a:spcPts val="0"/>
              </a:spcAft>
              <a:buNone/>
            </a:pPr>
            <a:r>
              <a:rPr lang="en-IN" sz="1800" b="0" i="0" u="none" strike="noStrike" cap="none">
                <a:solidFill>
                  <a:schemeClr val="dk1"/>
                </a:solidFill>
                <a:latin typeface="Century Gothic"/>
                <a:ea typeface="Century Gothic"/>
                <a:cs typeface="Century Gothic"/>
                <a:sym typeface="Century Gothic"/>
              </a:rPr>
              <a:t>Anuj Shrivastava</a:t>
            </a:r>
            <a:endParaRPr/>
          </a:p>
          <a:p>
            <a:pPr marL="0" marR="0" lvl="0" indent="0" algn="r" rtl="0">
              <a:spcBef>
                <a:spcPts val="0"/>
              </a:spcBef>
              <a:spcAft>
                <a:spcPts val="0"/>
              </a:spcAft>
              <a:buNone/>
            </a:pPr>
            <a:r>
              <a:rPr lang="en-IN" sz="1800" b="0" i="0" u="none" strike="noStrike" cap="none">
                <a:solidFill>
                  <a:schemeClr val="dk1"/>
                </a:solidFill>
                <a:latin typeface="Century Gothic"/>
                <a:ea typeface="Century Gothic"/>
                <a:cs typeface="Century Gothic"/>
                <a:sym typeface="Century Gothic"/>
              </a:rPr>
              <a:t>Himanshu Lal</a:t>
            </a:r>
            <a:endParaRPr/>
          </a:p>
          <a:p>
            <a:pPr marL="0" marR="0" lvl="0" indent="0" algn="r" rtl="0">
              <a:spcBef>
                <a:spcPts val="0"/>
              </a:spcBef>
              <a:spcAft>
                <a:spcPts val="0"/>
              </a:spcAft>
              <a:buNone/>
            </a:pPr>
            <a:r>
              <a:rPr lang="en-IN" sz="1800" b="0" i="0" u="none" strike="noStrike" cap="none">
                <a:solidFill>
                  <a:schemeClr val="dk1"/>
                </a:solidFill>
                <a:latin typeface="Century Gothic"/>
                <a:ea typeface="Century Gothic"/>
                <a:cs typeface="Century Gothic"/>
                <a:sym typeface="Century Gothic"/>
              </a:rPr>
              <a:t>Manish</a:t>
            </a:r>
            <a:endParaRPr/>
          </a:p>
        </p:txBody>
      </p:sp>
      <p:sp>
        <p:nvSpPr>
          <p:cNvPr id="255" name="Google Shape;255;p1"/>
          <p:cNvSpPr txBox="1"/>
          <p:nvPr/>
        </p:nvSpPr>
        <p:spPr>
          <a:xfrm>
            <a:off x="2602556" y="3965884"/>
            <a:ext cx="349344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sng" strike="noStrike" cap="none">
                <a:solidFill>
                  <a:schemeClr val="dk1"/>
                </a:solidFill>
                <a:latin typeface="Century Gothic"/>
                <a:ea typeface="Century Gothic"/>
                <a:cs typeface="Century Gothic"/>
                <a:sym typeface="Century Gothic"/>
              </a:rPr>
              <a:t>In Guidance of</a:t>
            </a:r>
            <a:endParaRPr/>
          </a:p>
          <a:p>
            <a:pPr marL="0" marR="0" lvl="0" indent="0" algn="l" rtl="0">
              <a:spcBef>
                <a:spcPts val="0"/>
              </a:spcBef>
              <a:spcAft>
                <a:spcPts val="0"/>
              </a:spcAft>
              <a:buNone/>
            </a:pPr>
            <a:r>
              <a:rPr lang="en-IN" sz="1800">
                <a:solidFill>
                  <a:schemeClr val="dk1"/>
                </a:solidFill>
                <a:latin typeface="Century Gothic"/>
                <a:ea typeface="Century Gothic"/>
                <a:cs typeface="Century Gothic"/>
                <a:sym typeface="Century Gothic"/>
              </a:rPr>
              <a:t>Professor: Dr Priyanka Bagade</a:t>
            </a:r>
            <a:endParaRPr/>
          </a:p>
          <a:p>
            <a:pPr marL="0" marR="0" lvl="0" indent="0" algn="l" rtl="0">
              <a:spcBef>
                <a:spcPts val="0"/>
              </a:spcBef>
              <a:spcAft>
                <a:spcPts val="0"/>
              </a:spcAft>
              <a:buNone/>
            </a:pPr>
            <a:r>
              <a:rPr lang="en-IN" sz="1800">
                <a:solidFill>
                  <a:schemeClr val="dk1"/>
                </a:solidFill>
                <a:latin typeface="Century Gothic"/>
                <a:ea typeface="Century Gothic"/>
                <a:cs typeface="Century Gothic"/>
                <a:sym typeface="Century Gothic"/>
              </a:rPr>
              <a:t>TA: Aman Singh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Fine Tuning</a:t>
            </a:r>
            <a:endParaRPr/>
          </a:p>
        </p:txBody>
      </p:sp>
      <p:sp>
        <p:nvSpPr>
          <p:cNvPr id="319" name="Google Shape;319;p10"/>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IN"/>
              <a:t>Fine-tuning is a way of applying or utilizing transfer learning. Specifically, fine-tuning is a process that takes a model that has already been trained for one given task and then tunes or tweaks the model to make it perform a second similar task. It is used to:</a:t>
            </a:r>
            <a:endParaRPr/>
          </a:p>
          <a:p>
            <a:pPr marL="742950" lvl="1" indent="-285750" algn="l" rtl="0">
              <a:spcBef>
                <a:spcPts val="1000"/>
              </a:spcBef>
              <a:spcAft>
                <a:spcPts val="0"/>
              </a:spcAft>
              <a:buSzPts val="1280"/>
              <a:buChar char="►"/>
            </a:pPr>
            <a:r>
              <a:rPr lang="en-IN"/>
              <a:t>speed up the training</a:t>
            </a:r>
            <a:endParaRPr/>
          </a:p>
          <a:p>
            <a:pPr marL="742950" lvl="1" indent="-285750" algn="l" rtl="0">
              <a:spcBef>
                <a:spcPts val="1000"/>
              </a:spcBef>
              <a:spcAft>
                <a:spcPts val="0"/>
              </a:spcAft>
              <a:buSzPts val="1280"/>
              <a:buChar char="►"/>
            </a:pPr>
            <a:r>
              <a:rPr lang="en-IN"/>
              <a:t>overcome small dataset size</a:t>
            </a:r>
            <a:endParaRPr/>
          </a:p>
          <a:p>
            <a:pPr marL="0" lvl="0" indent="0" algn="l" rtl="0">
              <a:spcBef>
                <a:spcPts val="1000"/>
              </a:spcBef>
              <a:spcAft>
                <a:spcPts val="0"/>
              </a:spcAft>
              <a:buSzPts val="144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MobileNet V2</a:t>
            </a:r>
            <a:endParaRPr/>
          </a:p>
        </p:txBody>
      </p:sp>
      <p:sp>
        <p:nvSpPr>
          <p:cNvPr id="325" name="Google Shape;325;p11"/>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IN"/>
              <a:t>MobileNetV2 is a classification model developed by Google. It provides real-time classification capabilities under computing constraints in devices like smartphones. </a:t>
            </a:r>
            <a:endParaRPr/>
          </a:p>
          <a:p>
            <a:pPr marL="342900" lvl="0" indent="-342900" algn="l" rtl="0">
              <a:spcBef>
                <a:spcPts val="1000"/>
              </a:spcBef>
              <a:spcAft>
                <a:spcPts val="0"/>
              </a:spcAft>
              <a:buSzPts val="1440"/>
              <a:buChar char="►"/>
            </a:pPr>
            <a:r>
              <a:rPr lang="en-IN"/>
              <a:t>This implementation leverages </a:t>
            </a:r>
            <a:r>
              <a:rPr lang="en-IN" u="sng">
                <a:solidFill>
                  <a:schemeClr val="hlink"/>
                </a:solidFill>
                <a:hlinkClick r:id="rId3"/>
              </a:rPr>
              <a:t>transfer learning</a:t>
            </a:r>
            <a:r>
              <a:rPr lang="en-IN"/>
              <a:t> from ImageNet to your dataset.</a:t>
            </a:r>
            <a:endParaRPr/>
          </a:p>
          <a:p>
            <a:pPr marL="342900" lvl="0" indent="-342900" algn="l" rtl="0">
              <a:spcBef>
                <a:spcPts val="1000"/>
              </a:spcBef>
              <a:spcAft>
                <a:spcPts val="0"/>
              </a:spcAft>
              <a:buSzPts val="1440"/>
              <a:buChar char="►"/>
            </a:pPr>
            <a:r>
              <a:rPr lang="en-IN"/>
              <a:t>MobileNets are small, low-latency, low-power models parameterised to meet the resource constraints of a variety of use cases.</a:t>
            </a:r>
            <a:endParaRPr/>
          </a:p>
          <a:p>
            <a:pPr marL="342900" lvl="0" indent="-342900" algn="l" rtl="0">
              <a:spcBef>
                <a:spcPts val="1000"/>
              </a:spcBef>
              <a:spcAft>
                <a:spcPts val="0"/>
              </a:spcAft>
              <a:buSzPts val="1440"/>
              <a:buChar char="►"/>
            </a:pPr>
            <a:r>
              <a:rPr lang="en-IN"/>
              <a:t> The MobileNetV2 models are much faster in comparison to MobileNetV1. It uses 2 times fewer operations, has higher accuracy, needs 30 percent fewer parameters.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VGG 16</a:t>
            </a:r>
            <a:endParaRPr/>
          </a:p>
        </p:txBody>
      </p:sp>
      <p:sp>
        <p:nvSpPr>
          <p:cNvPr id="331" name="Google Shape;331;p12"/>
          <p:cNvSpPr txBox="1">
            <a:spLocks noGrp="1"/>
          </p:cNvSpPr>
          <p:nvPr>
            <p:ph type="body" idx="1"/>
          </p:nvPr>
        </p:nvSpPr>
        <p:spPr>
          <a:xfrm>
            <a:off x="1154955" y="2204581"/>
            <a:ext cx="4941046" cy="448431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ct val="79999"/>
              <a:buNone/>
            </a:pPr>
            <a:r>
              <a:rPr lang="en-IN" b="1"/>
              <a:t>VGG16</a:t>
            </a:r>
            <a:r>
              <a:rPr lang="en-IN"/>
              <a:t> is a convolutional neural network model proposed by K. Simonyan and A. Zisserman from the University of Oxford in the paper “Very Deep Convolutional Networks for Large-Scale Image Recognition” 2015.</a:t>
            </a:r>
            <a:endParaRPr/>
          </a:p>
          <a:p>
            <a:pPr marL="0" lvl="0" indent="0" algn="l" rtl="0">
              <a:spcBef>
                <a:spcPts val="1000"/>
              </a:spcBef>
              <a:spcAft>
                <a:spcPts val="0"/>
              </a:spcAft>
              <a:buSzPct val="79999"/>
              <a:buNone/>
            </a:pPr>
            <a:r>
              <a:rPr lang="en-IN" u="sng"/>
              <a:t>Features</a:t>
            </a:r>
            <a:r>
              <a:rPr lang="en-IN"/>
              <a:t>:</a:t>
            </a:r>
            <a:endParaRPr/>
          </a:p>
          <a:p>
            <a:pPr marL="342900" lvl="0" indent="-342900" algn="l" rtl="0">
              <a:spcBef>
                <a:spcPts val="1000"/>
              </a:spcBef>
              <a:spcAft>
                <a:spcPts val="0"/>
              </a:spcAft>
              <a:buSzPct val="79999"/>
              <a:buFont typeface="Century Gothic"/>
              <a:buAutoNum type="arabicPeriod"/>
            </a:pPr>
            <a:r>
              <a:rPr lang="en-IN"/>
              <a:t>The model achieves 92.7% top-5 test accuracy in ImageNet, which is a dataset of over 14 million images belonging to 1000 classes.</a:t>
            </a:r>
            <a:endParaRPr/>
          </a:p>
          <a:p>
            <a:pPr marL="342900" lvl="0" indent="-342900" algn="l" rtl="0">
              <a:spcBef>
                <a:spcPts val="1000"/>
              </a:spcBef>
              <a:spcAft>
                <a:spcPts val="0"/>
              </a:spcAft>
              <a:buSzPct val="79999"/>
              <a:buFont typeface="Century Gothic"/>
              <a:buAutoNum type="arabicPeriod"/>
            </a:pPr>
            <a:r>
              <a:rPr lang="en-IN"/>
              <a:t>VGG 16 consist 16 layers with trainable parameters</a:t>
            </a:r>
            <a:endParaRPr/>
          </a:p>
          <a:p>
            <a:pPr marL="342900" lvl="0" indent="-342900" algn="l" rtl="0">
              <a:spcBef>
                <a:spcPts val="1000"/>
              </a:spcBef>
              <a:spcAft>
                <a:spcPts val="0"/>
              </a:spcAft>
              <a:buSzPct val="79999"/>
              <a:buFont typeface="Century Gothic"/>
              <a:buAutoNum type="arabicPeriod"/>
            </a:pPr>
            <a:r>
              <a:rPr lang="en-IN"/>
              <a:t>Total parameters : 13 million</a:t>
            </a:r>
            <a:endParaRPr/>
          </a:p>
          <a:p>
            <a:pPr marL="342900" lvl="0" indent="-342900" algn="l" rtl="0">
              <a:spcBef>
                <a:spcPts val="1000"/>
              </a:spcBef>
              <a:spcAft>
                <a:spcPts val="0"/>
              </a:spcAft>
              <a:buSzPct val="79999"/>
              <a:buFont typeface="Century Gothic"/>
              <a:buAutoNum type="arabicPeriod"/>
            </a:pPr>
            <a:r>
              <a:rPr lang="en-IN"/>
              <a:t>Number of channels double after every Max pooling layer.</a:t>
            </a:r>
            <a:endParaRPr/>
          </a:p>
          <a:p>
            <a:pPr marL="342900" lvl="0" indent="-342900" algn="l" rtl="0">
              <a:spcBef>
                <a:spcPts val="1000"/>
              </a:spcBef>
              <a:spcAft>
                <a:spcPts val="0"/>
              </a:spcAft>
              <a:buSzPct val="79999"/>
              <a:buFont typeface="Century Gothic"/>
              <a:buAutoNum type="arabicPeriod"/>
            </a:pPr>
            <a:r>
              <a:rPr lang="en-IN"/>
              <a:t>VGG 19 has the same accuracy</a:t>
            </a:r>
            <a:endParaRPr/>
          </a:p>
        </p:txBody>
      </p:sp>
      <p:pic>
        <p:nvPicPr>
          <p:cNvPr id="332" name="Google Shape;332;p12"/>
          <p:cNvPicPr preferRelativeResize="0"/>
          <p:nvPr/>
        </p:nvPicPr>
        <p:blipFill rotWithShape="1">
          <a:blip r:embed="rId3">
            <a:alphaModFix/>
          </a:blip>
          <a:srcRect/>
          <a:stretch/>
        </p:blipFill>
        <p:spPr>
          <a:xfrm>
            <a:off x="6304468" y="2661781"/>
            <a:ext cx="4732577" cy="27365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ResNet50</a:t>
            </a:r>
            <a:endParaRPr/>
          </a:p>
        </p:txBody>
      </p:sp>
      <p:sp>
        <p:nvSpPr>
          <p:cNvPr id="338" name="Google Shape;338;p13"/>
          <p:cNvSpPr txBox="1">
            <a:spLocks noGrp="1"/>
          </p:cNvSpPr>
          <p:nvPr>
            <p:ph type="body" idx="1"/>
          </p:nvPr>
        </p:nvSpPr>
        <p:spPr>
          <a:xfrm>
            <a:off x="1154955" y="2217107"/>
            <a:ext cx="4941046" cy="450937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79999"/>
              <a:buNone/>
            </a:pPr>
            <a:r>
              <a:rPr lang="en-IN"/>
              <a:t>ResNet model was proposed by Kaiming He, Xiangyu Zhang, Shaoqing Ren, Jian Sun in “Deep Residual Learning for Image Recognition” 2015.</a:t>
            </a:r>
            <a:endParaRPr/>
          </a:p>
          <a:p>
            <a:pPr marL="0" lvl="0" indent="0" algn="l" rtl="0">
              <a:spcBef>
                <a:spcPts val="1000"/>
              </a:spcBef>
              <a:spcAft>
                <a:spcPts val="0"/>
              </a:spcAft>
              <a:buSzPct val="79999"/>
              <a:buNone/>
            </a:pPr>
            <a:r>
              <a:rPr lang="en-IN" u="sng"/>
              <a:t>Features</a:t>
            </a:r>
            <a:r>
              <a:rPr lang="en-IN"/>
              <a:t>: </a:t>
            </a:r>
            <a:endParaRPr/>
          </a:p>
          <a:p>
            <a:pPr marL="342900" lvl="0" indent="-342900" algn="l" rtl="0">
              <a:spcBef>
                <a:spcPts val="1000"/>
              </a:spcBef>
              <a:spcAft>
                <a:spcPts val="0"/>
              </a:spcAft>
              <a:buSzPct val="79999"/>
              <a:buFont typeface="Century Gothic"/>
              <a:buAutoNum type="arabicPeriod"/>
            </a:pPr>
            <a:r>
              <a:rPr lang="en-IN"/>
              <a:t>The ResNet-50 model consists of 5 stages each with a convolution and Identity block. Each convolution block has 3 convolution layers and each identity block also has 3 convolution layers.</a:t>
            </a:r>
            <a:endParaRPr/>
          </a:p>
          <a:p>
            <a:pPr marL="342900" lvl="0" indent="-342900" algn="l" rtl="0">
              <a:spcBef>
                <a:spcPts val="1000"/>
              </a:spcBef>
              <a:spcAft>
                <a:spcPts val="0"/>
              </a:spcAft>
              <a:buSzPct val="79999"/>
              <a:buFont typeface="Century Gothic"/>
              <a:buAutoNum type="arabicPeriod"/>
            </a:pPr>
            <a:r>
              <a:rPr lang="en-IN"/>
              <a:t>Skip Connections : Solve the problem of vanishing gradients and help in learning identity function.</a:t>
            </a:r>
            <a:endParaRPr/>
          </a:p>
          <a:p>
            <a:pPr marL="342900" lvl="0" indent="-342900" algn="l" rtl="0">
              <a:spcBef>
                <a:spcPts val="1000"/>
              </a:spcBef>
              <a:spcAft>
                <a:spcPts val="0"/>
              </a:spcAft>
              <a:buSzPct val="79999"/>
              <a:buFont typeface="Century Gothic"/>
              <a:buAutoNum type="arabicPeriod"/>
            </a:pPr>
            <a:r>
              <a:rPr lang="en-IN"/>
              <a:t>Total parameters : 23 million.</a:t>
            </a:r>
            <a:endParaRPr/>
          </a:p>
          <a:p>
            <a:pPr marL="342900" lvl="0" indent="-342900" algn="l" rtl="0">
              <a:spcBef>
                <a:spcPts val="1000"/>
              </a:spcBef>
              <a:spcAft>
                <a:spcPts val="0"/>
              </a:spcAft>
              <a:buSzPct val="79999"/>
              <a:buFont typeface="Century Gothic"/>
              <a:buAutoNum type="arabicPeriod"/>
            </a:pPr>
            <a:r>
              <a:rPr lang="en-IN"/>
              <a:t>It achieve the Top 5  accuracy of 80.67% on imagenet dataset. </a:t>
            </a:r>
            <a:endParaRPr/>
          </a:p>
        </p:txBody>
      </p:sp>
      <p:pic>
        <p:nvPicPr>
          <p:cNvPr id="339" name="Google Shape;339;p13"/>
          <p:cNvPicPr preferRelativeResize="0"/>
          <p:nvPr/>
        </p:nvPicPr>
        <p:blipFill rotWithShape="1">
          <a:blip r:embed="rId3">
            <a:alphaModFix/>
          </a:blip>
          <a:srcRect/>
          <a:stretch/>
        </p:blipFill>
        <p:spPr>
          <a:xfrm>
            <a:off x="6096000" y="2904973"/>
            <a:ext cx="4661104" cy="25939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4"/>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Inception</a:t>
            </a:r>
            <a:endParaRPr/>
          </a:p>
        </p:txBody>
      </p:sp>
      <p:sp>
        <p:nvSpPr>
          <p:cNvPr id="345" name="Google Shape;345;p14"/>
          <p:cNvSpPr txBox="1">
            <a:spLocks noGrp="1"/>
          </p:cNvSpPr>
          <p:nvPr>
            <p:ph type="body" idx="1"/>
          </p:nvPr>
        </p:nvSpPr>
        <p:spPr>
          <a:xfrm>
            <a:off x="1154955" y="2267211"/>
            <a:ext cx="4941046" cy="447179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IN"/>
              <a:t>This architecture is proposed by Google in 2014 in the paper “Going deeper with convolutions”.</a:t>
            </a:r>
            <a:endParaRPr/>
          </a:p>
          <a:p>
            <a:pPr marL="0" lvl="0" indent="0" algn="l" rtl="0">
              <a:spcBef>
                <a:spcPts val="1000"/>
              </a:spcBef>
              <a:spcAft>
                <a:spcPts val="0"/>
              </a:spcAft>
              <a:buSzPts val="1440"/>
              <a:buNone/>
            </a:pPr>
            <a:r>
              <a:rPr lang="en-IN" u="sng"/>
              <a:t>Features</a:t>
            </a:r>
            <a:r>
              <a:rPr lang="en-IN"/>
              <a:t>: </a:t>
            </a:r>
            <a:endParaRPr/>
          </a:p>
          <a:p>
            <a:pPr marL="342900" lvl="0" indent="-342900" algn="l" rtl="0">
              <a:spcBef>
                <a:spcPts val="1000"/>
              </a:spcBef>
              <a:spcAft>
                <a:spcPts val="0"/>
              </a:spcAft>
              <a:buSzPts val="1440"/>
              <a:buFont typeface="Century Gothic"/>
              <a:buAutoNum type="arabicPeriod"/>
            </a:pPr>
            <a:r>
              <a:rPr lang="en-IN"/>
              <a:t>GoogLeNet has 9 such inception modules stacked linearly. It is 22 layers deep (27, including the pooling layers).</a:t>
            </a:r>
            <a:endParaRPr/>
          </a:p>
          <a:p>
            <a:pPr marL="342900" lvl="0" indent="-342900" algn="l" rtl="0">
              <a:spcBef>
                <a:spcPts val="1000"/>
              </a:spcBef>
              <a:spcAft>
                <a:spcPts val="0"/>
              </a:spcAft>
              <a:buSzPts val="1440"/>
              <a:buFont typeface="Century Gothic"/>
              <a:buAutoNum type="arabicPeriod"/>
            </a:pPr>
            <a:r>
              <a:rPr lang="en-IN"/>
              <a:t>It archives the accuracy of 93.30% over imagenet dataset.</a:t>
            </a:r>
            <a:endParaRPr/>
          </a:p>
          <a:p>
            <a:pPr marL="342900" lvl="0" indent="-342900" algn="l" rtl="0">
              <a:spcBef>
                <a:spcPts val="1000"/>
              </a:spcBef>
              <a:spcAft>
                <a:spcPts val="0"/>
              </a:spcAft>
              <a:buSzPts val="1440"/>
              <a:buFont typeface="Century Gothic"/>
              <a:buAutoNum type="arabicPeriod"/>
            </a:pPr>
            <a:r>
              <a:rPr lang="en-IN"/>
              <a:t>Total parameters : 6.4 Million.</a:t>
            </a:r>
            <a:endParaRPr/>
          </a:p>
          <a:p>
            <a:pPr marL="342900" lvl="0" indent="-342900" algn="l" rtl="0">
              <a:spcBef>
                <a:spcPts val="1000"/>
              </a:spcBef>
              <a:spcAft>
                <a:spcPts val="0"/>
              </a:spcAft>
              <a:buSzPts val="1440"/>
              <a:buFont typeface="Century Gothic"/>
              <a:buAutoNum type="arabicPeriod"/>
            </a:pPr>
            <a:r>
              <a:rPr lang="en-IN"/>
              <a:t>Using 1x1 Convolution layers reduce the number of floating point operation in the forward pass.</a:t>
            </a:r>
            <a:endParaRPr/>
          </a:p>
          <a:p>
            <a:pPr marL="342900" lvl="0" indent="-251459" algn="l" rtl="0">
              <a:spcBef>
                <a:spcPts val="1000"/>
              </a:spcBef>
              <a:spcAft>
                <a:spcPts val="0"/>
              </a:spcAft>
              <a:buSzPts val="1440"/>
              <a:buNone/>
            </a:pPr>
            <a:endParaRPr/>
          </a:p>
        </p:txBody>
      </p:sp>
      <p:pic>
        <p:nvPicPr>
          <p:cNvPr id="346" name="Google Shape;346;p14"/>
          <p:cNvPicPr preferRelativeResize="0"/>
          <p:nvPr/>
        </p:nvPicPr>
        <p:blipFill rotWithShape="1">
          <a:blip r:embed="rId3">
            <a:alphaModFix/>
          </a:blip>
          <a:srcRect/>
          <a:stretch/>
        </p:blipFill>
        <p:spPr>
          <a:xfrm>
            <a:off x="6096000" y="3129490"/>
            <a:ext cx="5266208" cy="27472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Model Training</a:t>
            </a:r>
            <a:endParaRPr/>
          </a:p>
        </p:txBody>
      </p:sp>
      <p:sp>
        <p:nvSpPr>
          <p:cNvPr id="352" name="Google Shape;352;p15"/>
          <p:cNvSpPr txBox="1">
            <a:spLocks noGrp="1"/>
          </p:cNvSpPr>
          <p:nvPr>
            <p:ph type="body" idx="1"/>
          </p:nvPr>
        </p:nvSpPr>
        <p:spPr>
          <a:xfrm>
            <a:off x="1154950" y="2426250"/>
            <a:ext cx="10821900" cy="4263600"/>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1000"/>
              </a:spcBef>
              <a:spcAft>
                <a:spcPts val="0"/>
              </a:spcAft>
              <a:buSzPct val="79999"/>
              <a:buFont typeface="Century Gothic"/>
              <a:buAutoNum type="arabicPeriod"/>
            </a:pPr>
            <a:r>
              <a:rPr lang="en-IN"/>
              <a:t>Once dataset is fetched we divided it into three separate folders named : Training Set, Validation Set and Test Set</a:t>
            </a:r>
            <a:endParaRPr/>
          </a:p>
          <a:p>
            <a:pPr marL="342900" lvl="0" indent="-342900" algn="l" rtl="0">
              <a:spcBef>
                <a:spcPts val="1000"/>
              </a:spcBef>
              <a:spcAft>
                <a:spcPts val="0"/>
              </a:spcAft>
              <a:buSzPct val="79999"/>
              <a:buFont typeface="Century Gothic"/>
              <a:buAutoNum type="arabicPeriod"/>
            </a:pPr>
            <a:r>
              <a:rPr lang="en-IN"/>
              <a:t>We applied Data augmentation on our training dataset.</a:t>
            </a:r>
            <a:endParaRPr/>
          </a:p>
          <a:p>
            <a:pPr marL="342900" lvl="0" indent="-342900" algn="l" rtl="0">
              <a:spcBef>
                <a:spcPts val="1000"/>
              </a:spcBef>
              <a:spcAft>
                <a:spcPts val="0"/>
              </a:spcAft>
              <a:buSzPct val="79999"/>
              <a:buFont typeface="Century Gothic"/>
              <a:buAutoNum type="arabicPeriod"/>
            </a:pPr>
            <a:r>
              <a:rPr lang="en-IN"/>
              <a:t>We built our model using transfer learning from MobileNetV2 model.</a:t>
            </a:r>
            <a:endParaRPr/>
          </a:p>
          <a:p>
            <a:pPr marL="342900" lvl="0" indent="-342900" algn="l" rtl="0">
              <a:spcBef>
                <a:spcPts val="1000"/>
              </a:spcBef>
              <a:spcAft>
                <a:spcPts val="0"/>
              </a:spcAft>
              <a:buSzPct val="79999"/>
              <a:buAutoNum type="arabicPeriod"/>
            </a:pPr>
            <a:r>
              <a:rPr lang="en-IN"/>
              <a:t>We add global average pooling layers and 4 dense layers each followed by dropout layers.</a:t>
            </a:r>
            <a:endParaRPr/>
          </a:p>
          <a:p>
            <a:pPr marL="342900" lvl="0" indent="-342900" algn="l" rtl="0">
              <a:spcBef>
                <a:spcPts val="1000"/>
              </a:spcBef>
              <a:spcAft>
                <a:spcPts val="0"/>
              </a:spcAft>
              <a:buSzPct val="79999"/>
              <a:buAutoNum type="arabicPeriod"/>
            </a:pPr>
            <a:r>
              <a:rPr lang="en-IN"/>
              <a:t>In last layer it has two node with sigmoid activation function.</a:t>
            </a:r>
            <a:endParaRPr/>
          </a:p>
          <a:p>
            <a:pPr marL="342900" lvl="0" indent="-342900" algn="l" rtl="0">
              <a:spcBef>
                <a:spcPts val="1000"/>
              </a:spcBef>
              <a:spcAft>
                <a:spcPts val="0"/>
              </a:spcAft>
              <a:buSzPct val="79999"/>
              <a:buFont typeface="Century Gothic"/>
              <a:buAutoNum type="arabicPeriod"/>
            </a:pPr>
            <a:r>
              <a:rPr lang="en-IN"/>
              <a:t>We trained our model for 5 epochs by keeping the weights of MobileNetV2 model constant.</a:t>
            </a:r>
            <a:endParaRPr/>
          </a:p>
          <a:p>
            <a:pPr marL="342900" lvl="0" indent="-342900" algn="l" rtl="0">
              <a:spcBef>
                <a:spcPts val="1000"/>
              </a:spcBef>
              <a:spcAft>
                <a:spcPts val="0"/>
              </a:spcAft>
              <a:buSzPct val="79999"/>
              <a:buFont typeface="Century Gothic"/>
              <a:buAutoNum type="arabicPeriod"/>
            </a:pPr>
            <a:r>
              <a:rPr lang="en-IN"/>
              <a:t>We trained our model again for 10 epochs and this time weights of MobileNetV2 model was also trained.</a:t>
            </a:r>
            <a:endParaRPr/>
          </a:p>
          <a:p>
            <a:pPr marL="342900" lvl="0" indent="-342900" algn="l" rtl="0">
              <a:spcBef>
                <a:spcPts val="1000"/>
              </a:spcBef>
              <a:spcAft>
                <a:spcPts val="0"/>
              </a:spcAft>
              <a:buSzPct val="79999"/>
              <a:buAutoNum type="arabicPeriod"/>
            </a:pPr>
            <a:r>
              <a:rPr lang="en-IN"/>
              <a:t>We also used validation set hyper parameter tuning.</a:t>
            </a:r>
            <a:endParaRPr/>
          </a:p>
          <a:p>
            <a:pPr marL="342900" lvl="0" indent="-342900" algn="l" rtl="0">
              <a:spcBef>
                <a:spcPts val="1000"/>
              </a:spcBef>
              <a:spcAft>
                <a:spcPts val="0"/>
              </a:spcAft>
              <a:buSzPct val="79999"/>
              <a:buFont typeface="Century Gothic"/>
              <a:buAutoNum type="arabicPeriod"/>
            </a:pPr>
            <a:r>
              <a:rPr lang="en-IN"/>
              <a:t>Once our model is trained we did testing using test dataset.</a:t>
            </a:r>
            <a:endParaRPr/>
          </a:p>
          <a:p>
            <a:pPr marL="342900" lvl="0" indent="-342900" algn="l" rtl="0">
              <a:spcBef>
                <a:spcPts val="1000"/>
              </a:spcBef>
              <a:spcAft>
                <a:spcPts val="0"/>
              </a:spcAft>
              <a:buSzPct val="79999"/>
              <a:buFont typeface="Century Gothic"/>
              <a:buAutoNum type="arabicPeriod"/>
            </a:pPr>
            <a:r>
              <a:rPr lang="en-IN"/>
              <a:t>Now our model is completely trained and ready for facemask detection.</a:t>
            </a:r>
            <a:br>
              <a:rPr lang="en-IN"/>
            </a:br>
            <a:br>
              <a:rPr lang="en-IN"/>
            </a:br>
            <a:endParaRPr/>
          </a:p>
        </p:txBody>
      </p:sp>
      <p:sp>
        <p:nvSpPr>
          <p:cNvPr id="353" name="Google Shape;353;p15"/>
          <p:cNvSpPr/>
          <p:nvPr/>
        </p:nvSpPr>
        <p:spPr>
          <a:xfrm>
            <a:off x="5971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0000"/>
                </a:solidFill>
                <a:latin typeface="Century Gothic"/>
                <a:ea typeface="Century Gothic"/>
                <a:cs typeface="Century Gothic"/>
                <a:sym typeface="Century Gothic"/>
              </a:rPr>
              <a:t> </a:t>
            </a:r>
            <a:endParaRPr sz="1800">
              <a:solidFill>
                <a:schemeClr val="dk1"/>
              </a:solidFill>
              <a:latin typeface="Century Gothic"/>
              <a:ea typeface="Century Gothic"/>
              <a:cs typeface="Century Gothic"/>
              <a:sym typeface="Century Gothic"/>
            </a:endParaRPr>
          </a:p>
        </p:txBody>
      </p:sp>
      <p:sp>
        <p:nvSpPr>
          <p:cNvPr id="354" name="Google Shape;354;p15"/>
          <p:cNvSpPr/>
          <p:nvPr/>
        </p:nvSpPr>
        <p:spPr>
          <a:xfrm>
            <a:off x="5971607" y="3244334"/>
            <a:ext cx="248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0000"/>
                </a:solidFill>
                <a:latin typeface="Century Gothic"/>
                <a:ea typeface="Century Gothic"/>
                <a:cs typeface="Century Gothic"/>
                <a:sym typeface="Century Gothic"/>
              </a:rPr>
              <a:t>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Comparison between different Models</a:t>
            </a:r>
            <a:endParaRPr/>
          </a:p>
        </p:txBody>
      </p:sp>
      <p:graphicFrame>
        <p:nvGraphicFramePr>
          <p:cNvPr id="360" name="Google Shape;360;p16"/>
          <p:cNvGraphicFramePr/>
          <p:nvPr/>
        </p:nvGraphicFramePr>
        <p:xfrm>
          <a:off x="1417637" y="2585482"/>
          <a:ext cx="8796450" cy="3298875"/>
        </p:xfrm>
        <a:graphic>
          <a:graphicData uri="http://schemas.openxmlformats.org/drawingml/2006/table">
            <a:tbl>
              <a:tblPr>
                <a:noFill/>
                <a:tableStyleId>{C9E02CD4-385B-4BDF-B502-7175BD0DC608}</a:tableStyleId>
              </a:tblPr>
              <a:tblGrid>
                <a:gridCol w="1942250">
                  <a:extLst>
                    <a:ext uri="{9D8B030D-6E8A-4147-A177-3AD203B41FA5}">
                      <a16:colId xmlns:a16="http://schemas.microsoft.com/office/drawing/2014/main" val="20000"/>
                    </a:ext>
                  </a:extLst>
                </a:gridCol>
                <a:gridCol w="1713550">
                  <a:extLst>
                    <a:ext uri="{9D8B030D-6E8A-4147-A177-3AD203B41FA5}">
                      <a16:colId xmlns:a16="http://schemas.microsoft.com/office/drawing/2014/main" val="20001"/>
                    </a:ext>
                  </a:extLst>
                </a:gridCol>
                <a:gridCol w="1713550">
                  <a:extLst>
                    <a:ext uri="{9D8B030D-6E8A-4147-A177-3AD203B41FA5}">
                      <a16:colId xmlns:a16="http://schemas.microsoft.com/office/drawing/2014/main" val="20002"/>
                    </a:ext>
                  </a:extLst>
                </a:gridCol>
                <a:gridCol w="1713550">
                  <a:extLst>
                    <a:ext uri="{9D8B030D-6E8A-4147-A177-3AD203B41FA5}">
                      <a16:colId xmlns:a16="http://schemas.microsoft.com/office/drawing/2014/main" val="20003"/>
                    </a:ext>
                  </a:extLst>
                </a:gridCol>
                <a:gridCol w="1713550">
                  <a:extLst>
                    <a:ext uri="{9D8B030D-6E8A-4147-A177-3AD203B41FA5}">
                      <a16:colId xmlns:a16="http://schemas.microsoft.com/office/drawing/2014/main" val="20004"/>
                    </a:ext>
                  </a:extLst>
                </a:gridCol>
              </a:tblGrid>
              <a:tr h="472375">
                <a:tc>
                  <a:txBody>
                    <a:bodyPr/>
                    <a:lstStyle/>
                    <a:p>
                      <a:pPr marL="0" marR="0" lvl="0" indent="0" algn="l" rtl="0">
                        <a:spcBef>
                          <a:spcPts val="0"/>
                        </a:spcBef>
                        <a:spcAft>
                          <a:spcPts val="0"/>
                        </a:spcAft>
                        <a:buNone/>
                      </a:pPr>
                      <a:r>
                        <a:rPr lang="en-IN" sz="1800" u="none" strike="noStrike" cap="none"/>
                        <a:t> </a:t>
                      </a:r>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VGG 16</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ResNet50</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Inception</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MobileNetV2</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967975">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Total Parameters</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14,863,358</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24,129,778</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22,344,850</a:t>
                      </a:r>
                      <a:endParaRPr sz="1800" u="none" strike="noStrike" cap="none">
                        <a:latin typeface="Century Gothic"/>
                        <a:ea typeface="Century Gothic"/>
                        <a:cs typeface="Century Gothic"/>
                        <a:sym typeface="Century Gothic"/>
                      </a:endParaRPr>
                    </a:p>
                    <a:p>
                      <a:pPr marL="0" marR="0" lvl="0" indent="0" algn="l" rtl="0">
                        <a:spcBef>
                          <a:spcPts val="0"/>
                        </a:spcBef>
                        <a:spcAft>
                          <a:spcPts val="0"/>
                        </a:spcAft>
                        <a:buNone/>
                      </a:pPr>
                      <a:br>
                        <a:rPr lang="en-IN" sz="1800" u="none" strike="noStrike" cap="none">
                          <a:latin typeface="Century Gothic"/>
                          <a:ea typeface="Century Gothic"/>
                          <a:cs typeface="Century Gothic"/>
                          <a:sym typeface="Century Gothic"/>
                        </a:rPr>
                      </a:b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2,603,442</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10425">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Model Size</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170 MB</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276 MB</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256 MB</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30.2 MB</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10425">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Train set accuracy</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99.78%</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91.87%</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99.78%</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99.82%</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7250">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Validation set accuracy</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99%</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92.12%</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100%</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99.75%</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10425">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Test set accuracy</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99.25%</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92.5%</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100%</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99.625%</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61" name="Google Shape;361;p16"/>
          <p:cNvSpPr/>
          <p:nvPr/>
        </p:nvSpPr>
        <p:spPr>
          <a:xfrm>
            <a:off x="1417637" y="2733159"/>
            <a:ext cx="12577329"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Face Detection</a:t>
            </a:r>
            <a:endParaRPr/>
          </a:p>
        </p:txBody>
      </p:sp>
      <p:sp>
        <p:nvSpPr>
          <p:cNvPr id="367" name="Google Shape;367;p17"/>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IN"/>
              <a:t>Face detection is generally the first step towards many face-related applications like face recognition or face verification.</a:t>
            </a:r>
            <a:endParaRPr/>
          </a:p>
          <a:p>
            <a:pPr marL="0" lvl="0" indent="0" algn="l" rtl="0">
              <a:spcBef>
                <a:spcPts val="1000"/>
              </a:spcBef>
              <a:spcAft>
                <a:spcPts val="0"/>
              </a:spcAft>
              <a:buSzPts val="1440"/>
              <a:buNone/>
            </a:pPr>
            <a:r>
              <a:rPr lang="en-IN"/>
              <a:t>For face mask classification we first need to detect the face then pass it to the model.</a:t>
            </a:r>
            <a:endParaRPr/>
          </a:p>
          <a:p>
            <a:pPr marL="0" lvl="0" indent="0" algn="l" rtl="0">
              <a:spcBef>
                <a:spcPts val="1000"/>
              </a:spcBef>
              <a:spcAft>
                <a:spcPts val="0"/>
              </a:spcAft>
              <a:buSzPts val="1440"/>
              <a:buNone/>
            </a:pPr>
            <a:r>
              <a:rPr lang="en-IN"/>
              <a:t>It can be done using four libraries in python:</a:t>
            </a:r>
            <a:endParaRPr/>
          </a:p>
          <a:p>
            <a:pPr marL="342900" lvl="0" indent="-342900" algn="l" rtl="0">
              <a:spcBef>
                <a:spcPts val="1000"/>
              </a:spcBef>
              <a:spcAft>
                <a:spcPts val="0"/>
              </a:spcAft>
              <a:buSzPts val="1440"/>
              <a:buFont typeface="Century Gothic"/>
              <a:buAutoNum type="arabicPeriod"/>
            </a:pPr>
            <a:r>
              <a:rPr lang="en-IN"/>
              <a:t>Haar Cascade</a:t>
            </a:r>
            <a:endParaRPr/>
          </a:p>
          <a:p>
            <a:pPr marL="342900" lvl="0" indent="-342900" algn="l" rtl="0">
              <a:spcBef>
                <a:spcPts val="1000"/>
              </a:spcBef>
              <a:spcAft>
                <a:spcPts val="0"/>
              </a:spcAft>
              <a:buSzPts val="1440"/>
              <a:buFont typeface="Century Gothic"/>
              <a:buAutoNum type="arabicPeriod"/>
            </a:pPr>
            <a:r>
              <a:rPr lang="en-IN"/>
              <a:t>MTCNN</a:t>
            </a:r>
            <a:endParaRPr/>
          </a:p>
          <a:p>
            <a:pPr marL="342900" lvl="0" indent="-342900" algn="l" rtl="0">
              <a:spcBef>
                <a:spcPts val="1000"/>
              </a:spcBef>
              <a:spcAft>
                <a:spcPts val="0"/>
              </a:spcAft>
              <a:buSzPts val="1440"/>
              <a:buFont typeface="Century Gothic"/>
              <a:buAutoNum type="arabicPeriod"/>
            </a:pPr>
            <a:r>
              <a:rPr lang="en-IN"/>
              <a:t>Dlib</a:t>
            </a:r>
            <a:endParaRPr/>
          </a:p>
          <a:p>
            <a:pPr marL="342900" lvl="0" indent="-342900" algn="l" rtl="0">
              <a:spcBef>
                <a:spcPts val="1000"/>
              </a:spcBef>
              <a:spcAft>
                <a:spcPts val="0"/>
              </a:spcAft>
              <a:buSzPts val="1440"/>
              <a:buFont typeface="Century Gothic"/>
              <a:buAutoNum type="arabicPeriod"/>
            </a:pPr>
            <a:r>
              <a:rPr lang="en-IN"/>
              <a:t>OpenCV DNN</a:t>
            </a:r>
            <a:endParaRPr/>
          </a:p>
          <a:p>
            <a:pPr marL="342900" lvl="0" indent="-251459" algn="l" rtl="0">
              <a:spcBef>
                <a:spcPts val="1000"/>
              </a:spcBef>
              <a:spcAft>
                <a:spcPts val="0"/>
              </a:spcAft>
              <a:buSzPts val="1440"/>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Comparison between different face detection models.</a:t>
            </a:r>
            <a:endParaRPr/>
          </a:p>
        </p:txBody>
      </p:sp>
      <p:graphicFrame>
        <p:nvGraphicFramePr>
          <p:cNvPr id="373" name="Google Shape;373;p18"/>
          <p:cNvGraphicFramePr/>
          <p:nvPr/>
        </p:nvGraphicFramePr>
        <p:xfrm>
          <a:off x="1154954" y="2715245"/>
          <a:ext cx="8761375" cy="3169075"/>
        </p:xfrm>
        <a:graphic>
          <a:graphicData uri="http://schemas.openxmlformats.org/drawingml/2006/table">
            <a:tbl>
              <a:tblPr>
                <a:noFill/>
                <a:tableStyleId>{C9E02CD4-385B-4BDF-B502-7175BD0DC608}</a:tableStyleId>
              </a:tblPr>
              <a:tblGrid>
                <a:gridCol w="1752275">
                  <a:extLst>
                    <a:ext uri="{9D8B030D-6E8A-4147-A177-3AD203B41FA5}">
                      <a16:colId xmlns:a16="http://schemas.microsoft.com/office/drawing/2014/main" val="20000"/>
                    </a:ext>
                  </a:extLst>
                </a:gridCol>
                <a:gridCol w="1752275">
                  <a:extLst>
                    <a:ext uri="{9D8B030D-6E8A-4147-A177-3AD203B41FA5}">
                      <a16:colId xmlns:a16="http://schemas.microsoft.com/office/drawing/2014/main" val="20001"/>
                    </a:ext>
                  </a:extLst>
                </a:gridCol>
                <a:gridCol w="1752275">
                  <a:extLst>
                    <a:ext uri="{9D8B030D-6E8A-4147-A177-3AD203B41FA5}">
                      <a16:colId xmlns:a16="http://schemas.microsoft.com/office/drawing/2014/main" val="20002"/>
                    </a:ext>
                  </a:extLst>
                </a:gridCol>
                <a:gridCol w="1752275">
                  <a:extLst>
                    <a:ext uri="{9D8B030D-6E8A-4147-A177-3AD203B41FA5}">
                      <a16:colId xmlns:a16="http://schemas.microsoft.com/office/drawing/2014/main" val="20003"/>
                    </a:ext>
                  </a:extLst>
                </a:gridCol>
                <a:gridCol w="1752275">
                  <a:extLst>
                    <a:ext uri="{9D8B030D-6E8A-4147-A177-3AD203B41FA5}">
                      <a16:colId xmlns:a16="http://schemas.microsoft.com/office/drawing/2014/main" val="20004"/>
                    </a:ext>
                  </a:extLst>
                </a:gridCol>
              </a:tblGrid>
              <a:tr h="615700">
                <a:tc>
                  <a:txBody>
                    <a:bodyPr/>
                    <a:lstStyle/>
                    <a:p>
                      <a:pPr marL="0" marR="0" lvl="0" indent="0" algn="l" rtl="0">
                        <a:spcBef>
                          <a:spcPts val="0"/>
                        </a:spcBef>
                        <a:spcAft>
                          <a:spcPts val="0"/>
                        </a:spcAft>
                        <a:buNone/>
                      </a:pPr>
                      <a:r>
                        <a:rPr lang="en-IN" sz="1800" u="none" strike="noStrike" cap="none">
                          <a:latin typeface="Century Gothic"/>
                          <a:ea typeface="Century Gothic"/>
                          <a:cs typeface="Century Gothic"/>
                          <a:sym typeface="Century Gothic"/>
                        </a:rPr>
                        <a:t> </a:t>
                      </a:r>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Haar Cascade</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Dlib</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MTCNN</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OpenCV DNN</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15700">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Side Face</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Best</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52775">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Fast Head Movement</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Worst</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Worst</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Good</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Best</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92450">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Occlusion of face</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Good</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Worst</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Moderate</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Best</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92450">
                <a:tc>
                  <a:txBody>
                    <a:bodyPr/>
                    <a:lstStyle/>
                    <a:p>
                      <a:pPr marL="0" marR="0" lvl="0" indent="0" algn="l" rtl="0">
                        <a:spcBef>
                          <a:spcPts val="0"/>
                        </a:spcBef>
                        <a:spcAft>
                          <a:spcPts val="0"/>
                        </a:spcAft>
                        <a:buNone/>
                      </a:pPr>
                      <a:r>
                        <a:rPr lang="en-IN" sz="1400" b="1" i="0" u="none" strike="noStrike" cap="none">
                          <a:solidFill>
                            <a:srgbClr val="000000"/>
                          </a:solidFill>
                          <a:latin typeface="Century Gothic"/>
                          <a:ea typeface="Century Gothic"/>
                          <a:cs typeface="Century Gothic"/>
                          <a:sym typeface="Century Gothic"/>
                        </a:rPr>
                        <a:t>Dim light</a:t>
                      </a:r>
                      <a:endParaRPr sz="1800" b="1"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Moderate</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spcBef>
                          <a:spcPts val="0"/>
                        </a:spcBef>
                        <a:spcAft>
                          <a:spcPts val="0"/>
                        </a:spcAft>
                        <a:buNone/>
                      </a:pPr>
                      <a:r>
                        <a:rPr lang="en-IN" sz="1400" b="0" i="0" u="none" strike="noStrike" cap="none">
                          <a:solidFill>
                            <a:srgbClr val="000000"/>
                          </a:solidFill>
                          <a:latin typeface="Century Gothic"/>
                          <a:ea typeface="Century Gothic"/>
                          <a:cs typeface="Century Gothic"/>
                          <a:sym typeface="Century Gothic"/>
                        </a:rPr>
                        <a:t>          Best</a:t>
                      </a:r>
                      <a:endParaRPr sz="1800" u="none" strike="noStrike" cap="none">
                        <a:latin typeface="Century Gothic"/>
                        <a:ea typeface="Century Gothic"/>
                        <a:cs typeface="Century Gothic"/>
                        <a:sym typeface="Century Gothic"/>
                      </a:endParaRPr>
                    </a:p>
                  </a:txBody>
                  <a:tcPr marL="95250" marR="95250" marT="95250" marB="952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74" name="Google Shape;374;p18"/>
          <p:cNvSpPr/>
          <p:nvPr/>
        </p:nvSpPr>
        <p:spPr>
          <a:xfrm>
            <a:off x="940034" y="3057009"/>
            <a:ext cx="13430669" cy="36933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IN" sz="1800" b="0" i="0" u="none" strike="noStrike" cap="none">
                <a:solidFill>
                  <a:srgbClr val="000000"/>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Workflow</a:t>
            </a:r>
            <a:endParaRPr/>
          </a:p>
        </p:txBody>
      </p:sp>
      <p:pic>
        <p:nvPicPr>
          <p:cNvPr id="380" name="Google Shape;380;p19"/>
          <p:cNvPicPr preferRelativeResize="0"/>
          <p:nvPr/>
        </p:nvPicPr>
        <p:blipFill rotWithShape="1">
          <a:blip r:embed="rId3">
            <a:alphaModFix/>
          </a:blip>
          <a:srcRect/>
          <a:stretch/>
        </p:blipFill>
        <p:spPr>
          <a:xfrm>
            <a:off x="1154955" y="2664391"/>
            <a:ext cx="9082700" cy="32199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INTRODUCTION:</a:t>
            </a:r>
            <a:endParaRPr/>
          </a:p>
        </p:txBody>
      </p:sp>
      <p:sp>
        <p:nvSpPr>
          <p:cNvPr id="261" name="Google Shape;261;p2"/>
          <p:cNvSpPr txBox="1">
            <a:spLocks noGrp="1"/>
          </p:cNvSpPr>
          <p:nvPr>
            <p:ph type="body" idx="1"/>
          </p:nvPr>
        </p:nvSpPr>
        <p:spPr>
          <a:xfrm>
            <a:off x="750518" y="2617941"/>
            <a:ext cx="5257800" cy="2984370"/>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SzPts val="1440"/>
              <a:buAutoNum type="arabicPeriod"/>
            </a:pPr>
            <a:r>
              <a:rPr lang="en-IN"/>
              <a:t>Detecting the Face Mask </a:t>
            </a:r>
            <a:endParaRPr/>
          </a:p>
          <a:p>
            <a:pPr marL="514350" lvl="0" indent="-514350" algn="l" rtl="0">
              <a:spcBef>
                <a:spcPts val="1000"/>
              </a:spcBef>
              <a:spcAft>
                <a:spcPts val="0"/>
              </a:spcAft>
              <a:buSzPts val="1440"/>
              <a:buAutoNum type="arabicPeriod"/>
            </a:pPr>
            <a:r>
              <a:rPr lang="en-IN"/>
              <a:t>Detecting the temperature of human body</a:t>
            </a:r>
            <a:endParaRPr/>
          </a:p>
          <a:p>
            <a:pPr marL="514350" lvl="0" indent="-514350" algn="l" rtl="0">
              <a:spcBef>
                <a:spcPts val="1000"/>
              </a:spcBef>
              <a:spcAft>
                <a:spcPts val="0"/>
              </a:spcAft>
              <a:buSzPts val="1440"/>
              <a:buAutoNum type="arabicPeriod"/>
            </a:pPr>
            <a:r>
              <a:rPr lang="en-IN"/>
              <a:t>Automatic hand sanitizer</a:t>
            </a:r>
            <a:endParaRPr/>
          </a:p>
          <a:p>
            <a:pPr marL="514350" lvl="0" indent="-514350" algn="l" rtl="0">
              <a:spcBef>
                <a:spcPts val="1000"/>
              </a:spcBef>
              <a:spcAft>
                <a:spcPts val="0"/>
              </a:spcAft>
              <a:buSzPts val="1440"/>
              <a:buAutoNum type="arabicPeriod"/>
            </a:pPr>
            <a:r>
              <a:rPr lang="en-IN"/>
              <a:t>Allowing only up to a certain number of people inside room/office</a:t>
            </a:r>
            <a:endParaRPr/>
          </a:p>
          <a:p>
            <a:pPr marL="0" lvl="0" indent="0" algn="l" rtl="0">
              <a:spcBef>
                <a:spcPts val="1000"/>
              </a:spcBef>
              <a:spcAft>
                <a:spcPts val="0"/>
              </a:spcAft>
              <a:buSzPts val="1440"/>
              <a:buNone/>
            </a:pPr>
            <a:endParaRPr/>
          </a:p>
        </p:txBody>
      </p:sp>
      <p:pic>
        <p:nvPicPr>
          <p:cNvPr id="262" name="Google Shape;262;p2"/>
          <p:cNvPicPr preferRelativeResize="0"/>
          <p:nvPr/>
        </p:nvPicPr>
        <p:blipFill rotWithShape="1">
          <a:blip r:embed="rId3">
            <a:alphaModFix/>
          </a:blip>
          <a:srcRect/>
          <a:stretch/>
        </p:blipFill>
        <p:spPr>
          <a:xfrm>
            <a:off x="7309307" y="2247706"/>
            <a:ext cx="2667836" cy="1524478"/>
          </a:xfrm>
          <a:prstGeom prst="rect">
            <a:avLst/>
          </a:prstGeom>
          <a:noFill/>
          <a:ln>
            <a:noFill/>
          </a:ln>
        </p:spPr>
      </p:pic>
      <p:pic>
        <p:nvPicPr>
          <p:cNvPr id="263" name="Google Shape;263;p2"/>
          <p:cNvPicPr preferRelativeResize="0"/>
          <p:nvPr/>
        </p:nvPicPr>
        <p:blipFill rotWithShape="1">
          <a:blip r:embed="rId4">
            <a:alphaModFix/>
          </a:blip>
          <a:srcRect/>
          <a:stretch/>
        </p:blipFill>
        <p:spPr>
          <a:xfrm>
            <a:off x="6496478" y="3772185"/>
            <a:ext cx="2146747" cy="2695467"/>
          </a:xfrm>
          <a:prstGeom prst="rect">
            <a:avLst/>
          </a:prstGeom>
          <a:noFill/>
          <a:ln>
            <a:noFill/>
          </a:ln>
        </p:spPr>
      </p:pic>
      <p:pic>
        <p:nvPicPr>
          <p:cNvPr id="264" name="Google Shape;264;p2"/>
          <p:cNvPicPr preferRelativeResize="0"/>
          <p:nvPr/>
        </p:nvPicPr>
        <p:blipFill rotWithShape="1">
          <a:blip r:embed="rId5">
            <a:alphaModFix/>
          </a:blip>
          <a:srcRect/>
          <a:stretch/>
        </p:blipFill>
        <p:spPr>
          <a:xfrm>
            <a:off x="8643225" y="3772184"/>
            <a:ext cx="2596408" cy="26954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0"/>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DEMO</a:t>
            </a:r>
            <a:endParaRPr/>
          </a:p>
        </p:txBody>
      </p:sp>
      <p:pic>
        <p:nvPicPr>
          <p:cNvPr id="2" name="face mask classification demo.mp4" descr="face mask classification demo.mp4">
            <a:hlinkClick r:id="" action="ppaction://media"/>
            <a:extLst>
              <a:ext uri="{FF2B5EF4-FFF2-40B4-BE49-F238E27FC236}">
                <a16:creationId xmlns:a16="http://schemas.microsoft.com/office/drawing/2014/main" id="{7F3724BF-CA21-C448-8992-BCA9BFC9F9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54954" y="1682788"/>
            <a:ext cx="9916367" cy="42015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Temperature Detection</a:t>
            </a:r>
            <a:endParaRPr/>
          </a:p>
        </p:txBody>
      </p:sp>
      <p:sp>
        <p:nvSpPr>
          <p:cNvPr id="392" name="Google Shape;392;p21"/>
          <p:cNvSpPr txBox="1">
            <a:spLocks noGrp="1"/>
          </p:cNvSpPr>
          <p:nvPr>
            <p:ph type="body" idx="1"/>
          </p:nvPr>
        </p:nvSpPr>
        <p:spPr>
          <a:xfrm>
            <a:off x="1154955" y="2603500"/>
            <a:ext cx="4941045" cy="3416300"/>
          </a:xfrm>
          <a:prstGeom prst="rect">
            <a:avLst/>
          </a:prstGeom>
          <a:blipFill rotWithShape="1">
            <a:blip r:embed="rId3">
              <a:alphaModFix/>
            </a:blip>
            <a:stretch>
              <a:fillRect l="-255" t="-368" r="-765"/>
            </a:stretch>
          </a:blip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IN"/>
              <a:t> </a:t>
            </a:r>
            <a:endParaRPr/>
          </a:p>
        </p:txBody>
      </p:sp>
      <p:pic>
        <p:nvPicPr>
          <p:cNvPr id="393" name="Google Shape;393;p21"/>
          <p:cNvPicPr preferRelativeResize="0"/>
          <p:nvPr/>
        </p:nvPicPr>
        <p:blipFill rotWithShape="1">
          <a:blip r:embed="rId4">
            <a:alphaModFix/>
          </a:blip>
          <a:srcRect/>
          <a:stretch/>
        </p:blipFill>
        <p:spPr>
          <a:xfrm>
            <a:off x="7611041" y="2328332"/>
            <a:ext cx="2832100" cy="3556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2"/>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Automatic Hand sanitizer</a:t>
            </a:r>
            <a:endParaRPr/>
          </a:p>
        </p:txBody>
      </p:sp>
      <p:sp>
        <p:nvSpPr>
          <p:cNvPr id="399" name="Google Shape;399;p22"/>
          <p:cNvSpPr txBox="1">
            <a:spLocks noGrp="1"/>
          </p:cNvSpPr>
          <p:nvPr>
            <p:ph type="body" idx="1"/>
          </p:nvPr>
        </p:nvSpPr>
        <p:spPr>
          <a:xfrm>
            <a:off x="1154954" y="2603500"/>
            <a:ext cx="4941046" cy="3416300"/>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spcBef>
                <a:spcPts val="0"/>
              </a:spcBef>
              <a:spcAft>
                <a:spcPts val="0"/>
              </a:spcAft>
              <a:buSzPts val="1440"/>
              <a:buChar char="►"/>
            </a:pPr>
            <a:r>
              <a:rPr lang="en-IN"/>
              <a:t>Once a person passes temperature detection stage, he then moves to sanitize his hands.</a:t>
            </a:r>
            <a:endParaRPr/>
          </a:p>
          <a:p>
            <a:pPr marL="342900" lvl="0" indent="-342900" algn="just" rtl="0">
              <a:spcBef>
                <a:spcPts val="1000"/>
              </a:spcBef>
              <a:spcAft>
                <a:spcPts val="0"/>
              </a:spcAft>
              <a:buSzPts val="1440"/>
              <a:buChar char="►"/>
            </a:pPr>
            <a:r>
              <a:rPr lang="en-IN"/>
              <a:t>No person is allowed inside without sanitizing their hands. So, It is a mandatory task.</a:t>
            </a:r>
            <a:endParaRPr/>
          </a:p>
          <a:p>
            <a:pPr marL="342900" lvl="0" indent="-342900" algn="just" rtl="0">
              <a:spcBef>
                <a:spcPts val="1000"/>
              </a:spcBef>
              <a:spcAft>
                <a:spcPts val="0"/>
              </a:spcAft>
              <a:buSzPts val="1440"/>
              <a:buChar char="►"/>
            </a:pPr>
            <a:r>
              <a:rPr lang="en-IN"/>
              <a:t>An Ultrasonic sensor is used for Hand sanitizer.</a:t>
            </a:r>
            <a:endParaRPr/>
          </a:p>
          <a:p>
            <a:pPr marL="342900" lvl="0" indent="-342900" algn="just" rtl="0">
              <a:spcBef>
                <a:spcPts val="1000"/>
              </a:spcBef>
              <a:spcAft>
                <a:spcPts val="0"/>
              </a:spcAft>
              <a:buSzPts val="1440"/>
              <a:buChar char="►"/>
            </a:pPr>
            <a:r>
              <a:rPr lang="en-IN"/>
              <a:t>Once his hands comes closer to the sensor(15 cm), a spray is ejected through the nozzle of the sanitizer.</a:t>
            </a:r>
            <a:endParaRPr/>
          </a:p>
        </p:txBody>
      </p:sp>
      <p:pic>
        <p:nvPicPr>
          <p:cNvPr id="400" name="Google Shape;400;p22"/>
          <p:cNvPicPr preferRelativeResize="0"/>
          <p:nvPr/>
        </p:nvPicPr>
        <p:blipFill rotWithShape="1">
          <a:blip r:embed="rId3">
            <a:alphaModFix/>
          </a:blip>
          <a:srcRect/>
          <a:stretch/>
        </p:blipFill>
        <p:spPr>
          <a:xfrm>
            <a:off x="7444636" y="2362671"/>
            <a:ext cx="4256240" cy="38979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3"/>
          <p:cNvSpPr txBox="1">
            <a:spLocks noGrp="1"/>
          </p:cNvSpPr>
          <p:nvPr>
            <p:ph type="title"/>
          </p:nvPr>
        </p:nvSpPr>
        <p:spPr>
          <a:xfrm>
            <a:off x="1154954" y="973668"/>
            <a:ext cx="10055841" cy="70696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3600"/>
              <a:buFont typeface="Century Gothic"/>
              <a:buNone/>
            </a:pPr>
            <a:r>
              <a:rPr lang="en-IN"/>
              <a:t>Allowing up to a certain number of people</a:t>
            </a:r>
            <a:endParaRPr/>
          </a:p>
        </p:txBody>
      </p:sp>
      <p:sp>
        <p:nvSpPr>
          <p:cNvPr id="406" name="Google Shape;406;p23"/>
          <p:cNvSpPr txBox="1">
            <a:spLocks noGrp="1"/>
          </p:cNvSpPr>
          <p:nvPr>
            <p:ph type="body" idx="1"/>
          </p:nvPr>
        </p:nvSpPr>
        <p:spPr>
          <a:xfrm>
            <a:off x="1154955" y="2603500"/>
            <a:ext cx="4941046" cy="34163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79999"/>
              <a:buNone/>
            </a:pPr>
            <a:r>
              <a:rPr lang="en-IN"/>
              <a:t>Now, after fulfilling all the previous steps which were</a:t>
            </a:r>
            <a:endParaRPr/>
          </a:p>
          <a:p>
            <a:pPr marL="342900" lvl="0" indent="-342900" algn="l" rtl="0">
              <a:spcBef>
                <a:spcPts val="1000"/>
              </a:spcBef>
              <a:spcAft>
                <a:spcPts val="0"/>
              </a:spcAft>
              <a:buSzPct val="79999"/>
              <a:buFont typeface="Century Gothic"/>
              <a:buAutoNum type="arabicPeriod"/>
            </a:pPr>
            <a:r>
              <a:rPr lang="en-IN"/>
              <a:t>Wearing a face mask</a:t>
            </a:r>
            <a:endParaRPr/>
          </a:p>
          <a:p>
            <a:pPr marL="342900" lvl="0" indent="-342900" algn="l" rtl="0">
              <a:spcBef>
                <a:spcPts val="1000"/>
              </a:spcBef>
              <a:spcAft>
                <a:spcPts val="0"/>
              </a:spcAft>
              <a:buSzPct val="79999"/>
              <a:buFont typeface="Century Gothic"/>
              <a:buAutoNum type="arabicPeriod"/>
            </a:pPr>
            <a:r>
              <a:rPr lang="en-IN"/>
              <a:t>Normal body temperature</a:t>
            </a:r>
            <a:endParaRPr/>
          </a:p>
          <a:p>
            <a:pPr marL="342900" lvl="0" indent="-342900" algn="l" rtl="0">
              <a:spcBef>
                <a:spcPts val="1000"/>
              </a:spcBef>
              <a:spcAft>
                <a:spcPts val="0"/>
              </a:spcAft>
              <a:buSzPct val="79999"/>
              <a:buFont typeface="Century Gothic"/>
              <a:buAutoNum type="arabicPeriod"/>
            </a:pPr>
            <a:r>
              <a:rPr lang="en-IN"/>
              <a:t>Sanitizing hands</a:t>
            </a:r>
            <a:endParaRPr/>
          </a:p>
          <a:p>
            <a:pPr marL="0" lvl="0" indent="0" algn="l" rtl="0">
              <a:spcBef>
                <a:spcPts val="1000"/>
              </a:spcBef>
              <a:spcAft>
                <a:spcPts val="0"/>
              </a:spcAft>
              <a:buSzPct val="79999"/>
              <a:buNone/>
            </a:pPr>
            <a:r>
              <a:rPr lang="en-IN"/>
              <a:t>Then if people inside the room are below a certain threshold, then only the person will be allowed otherwise buzzer will beep and the person will not allowed to enter inside.</a:t>
            </a:r>
            <a:endParaRPr/>
          </a:p>
          <a:p>
            <a:pPr marL="0" lvl="0" indent="0" algn="l" rtl="0">
              <a:spcBef>
                <a:spcPts val="1000"/>
              </a:spcBef>
              <a:spcAft>
                <a:spcPts val="0"/>
              </a:spcAft>
              <a:buSzPct val="79999"/>
              <a:buNone/>
            </a:pPr>
            <a:r>
              <a:rPr lang="en-IN"/>
              <a:t>2 ultrasonic sensors are used at separate entry exit doors to ensure social distancing.</a:t>
            </a:r>
            <a:endParaRPr/>
          </a:p>
        </p:txBody>
      </p:sp>
      <p:pic>
        <p:nvPicPr>
          <p:cNvPr id="407" name="Google Shape;407;p23"/>
          <p:cNvPicPr preferRelativeResize="0"/>
          <p:nvPr/>
        </p:nvPicPr>
        <p:blipFill rotWithShape="1">
          <a:blip r:embed="rId3">
            <a:alphaModFix/>
          </a:blip>
          <a:srcRect/>
          <a:stretch/>
        </p:blipFill>
        <p:spPr>
          <a:xfrm>
            <a:off x="7047492" y="2412490"/>
            <a:ext cx="4510501" cy="42855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24"/>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13" name="Google Shape;413;p24"/>
          <p:cNvSpPr txBox="1"/>
          <p:nvPr/>
        </p:nvSpPr>
        <p:spPr>
          <a:xfrm>
            <a:off x="5088731" y="0"/>
            <a:ext cx="20145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Century Gothic"/>
                <a:ea typeface="Century Gothic"/>
                <a:cs typeface="Century Gothic"/>
                <a:sym typeface="Century Gothic"/>
              </a:rPr>
              <a:t>Displays number of people inside</a:t>
            </a:r>
            <a:endParaRPr/>
          </a:p>
        </p:txBody>
      </p:sp>
      <p:sp>
        <p:nvSpPr>
          <p:cNvPr id="414" name="Google Shape;414;p24"/>
          <p:cNvSpPr txBox="1"/>
          <p:nvPr/>
        </p:nvSpPr>
        <p:spPr>
          <a:xfrm>
            <a:off x="7458075" y="157163"/>
            <a:ext cx="265747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Century Gothic"/>
                <a:ea typeface="Century Gothic"/>
                <a:cs typeface="Century Gothic"/>
                <a:sym typeface="Century Gothic"/>
              </a:rPr>
              <a:t>Displays current status of the system </a:t>
            </a:r>
            <a:endParaRPr/>
          </a:p>
        </p:txBody>
      </p:sp>
      <p:sp>
        <p:nvSpPr>
          <p:cNvPr id="415" name="Google Shape;415;p24"/>
          <p:cNvSpPr txBox="1"/>
          <p:nvPr/>
        </p:nvSpPr>
        <p:spPr>
          <a:xfrm>
            <a:off x="9929813" y="3184415"/>
            <a:ext cx="214312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Century Gothic"/>
                <a:ea typeface="Century Gothic"/>
                <a:cs typeface="Century Gothic"/>
                <a:sym typeface="Century Gothic"/>
              </a:rPr>
              <a:t>Ultrasonic sensor at exit</a:t>
            </a:r>
            <a:endParaRPr/>
          </a:p>
        </p:txBody>
      </p:sp>
      <p:sp>
        <p:nvSpPr>
          <p:cNvPr id="416" name="Google Shape;416;p24"/>
          <p:cNvSpPr txBox="1"/>
          <p:nvPr/>
        </p:nvSpPr>
        <p:spPr>
          <a:xfrm>
            <a:off x="2500313" y="157163"/>
            <a:ext cx="201453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Century Gothic"/>
                <a:ea typeface="Century Gothic"/>
                <a:cs typeface="Century Gothic"/>
                <a:sym typeface="Century Gothic"/>
              </a:rPr>
              <a:t>Servomotor to open the door</a:t>
            </a:r>
            <a:endParaRPr/>
          </a:p>
        </p:txBody>
      </p:sp>
      <p:sp>
        <p:nvSpPr>
          <p:cNvPr id="417" name="Google Shape;417;p24"/>
          <p:cNvSpPr txBox="1"/>
          <p:nvPr/>
        </p:nvSpPr>
        <p:spPr>
          <a:xfrm>
            <a:off x="771525" y="4375278"/>
            <a:ext cx="1657350"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Century Gothic"/>
                <a:ea typeface="Century Gothic"/>
                <a:cs typeface="Century Gothic"/>
                <a:sym typeface="Century Gothic"/>
              </a:rPr>
              <a:t>Ultrasonic sensor used for Hand sanitizer</a:t>
            </a:r>
            <a:endParaRPr/>
          </a:p>
        </p:txBody>
      </p:sp>
      <p:sp>
        <p:nvSpPr>
          <p:cNvPr id="418" name="Google Shape;418;p24"/>
          <p:cNvSpPr txBox="1"/>
          <p:nvPr/>
        </p:nvSpPr>
        <p:spPr>
          <a:xfrm>
            <a:off x="3957638" y="2999749"/>
            <a:ext cx="31456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Century Gothic"/>
                <a:ea typeface="Century Gothic"/>
                <a:cs typeface="Century Gothic"/>
                <a:sym typeface="Century Gothic"/>
              </a:rPr>
              <a:t>Ultrasonic sensor at entry</a:t>
            </a:r>
            <a:endParaRPr/>
          </a:p>
        </p:txBody>
      </p:sp>
      <p:sp>
        <p:nvSpPr>
          <p:cNvPr id="419" name="Google Shape;419;p24"/>
          <p:cNvSpPr txBox="1"/>
          <p:nvPr/>
        </p:nvSpPr>
        <p:spPr>
          <a:xfrm>
            <a:off x="7743824" y="4572000"/>
            <a:ext cx="151447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Century Gothic"/>
                <a:ea typeface="Century Gothic"/>
                <a:cs typeface="Century Gothic"/>
                <a:sym typeface="Century Gothic"/>
              </a:rPr>
              <a:t>Buzzer in case of emergency</a:t>
            </a:r>
            <a:endParaRPr/>
          </a:p>
        </p:txBody>
      </p:sp>
      <p:sp>
        <p:nvSpPr>
          <p:cNvPr id="420" name="Google Shape;420;p24"/>
          <p:cNvSpPr txBox="1"/>
          <p:nvPr/>
        </p:nvSpPr>
        <p:spPr>
          <a:xfrm>
            <a:off x="0" y="2353418"/>
            <a:ext cx="148113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chemeClr val="lt1"/>
                </a:solidFill>
                <a:latin typeface="Century Gothic"/>
                <a:ea typeface="Century Gothic"/>
                <a:cs typeface="Century Gothic"/>
                <a:sym typeface="Century Gothic"/>
              </a:rPr>
              <a:t>Sensor to measure Temperature</a:t>
            </a:r>
            <a:endParaRPr/>
          </a:p>
        </p:txBody>
      </p:sp>
      <p:sp>
        <p:nvSpPr>
          <p:cNvPr id="421" name="Google Shape;421;p24"/>
          <p:cNvSpPr txBox="1"/>
          <p:nvPr/>
        </p:nvSpPr>
        <p:spPr>
          <a:xfrm>
            <a:off x="10258425" y="3971925"/>
            <a:ext cx="162877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lt1"/>
                </a:solidFill>
                <a:latin typeface="Century Gothic"/>
                <a:ea typeface="Century Gothic"/>
                <a:cs typeface="Century Gothic"/>
                <a:sym typeface="Century Gothic"/>
              </a:rPr>
              <a:t>RTC (Real Time Clock) module</a:t>
            </a:r>
            <a:endParaRPr sz="1800">
              <a:solidFill>
                <a:schemeClr val="lt1"/>
              </a:solidFill>
              <a:latin typeface="Century Gothic"/>
              <a:ea typeface="Century Gothic"/>
              <a:cs typeface="Century Gothic"/>
              <a:sym typeface="Century Gothic"/>
            </a:endParaRPr>
          </a:p>
        </p:txBody>
      </p:sp>
      <p:sp>
        <p:nvSpPr>
          <p:cNvPr id="422" name="Google Shape;422;p24"/>
          <p:cNvSpPr txBox="1"/>
          <p:nvPr/>
        </p:nvSpPr>
        <p:spPr>
          <a:xfrm>
            <a:off x="3957638" y="5600700"/>
            <a:ext cx="247173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Century Gothic"/>
                <a:ea typeface="Century Gothic"/>
                <a:cs typeface="Century Gothic"/>
                <a:sym typeface="Century Gothic"/>
              </a:rPr>
              <a:t>Arduino MEGA IoT board</a:t>
            </a:r>
            <a:endParaRPr/>
          </a:p>
        </p:txBody>
      </p:sp>
      <p:sp>
        <p:nvSpPr>
          <p:cNvPr id="423" name="Google Shape;423;p24"/>
          <p:cNvSpPr/>
          <p:nvPr/>
        </p:nvSpPr>
        <p:spPr>
          <a:xfrm>
            <a:off x="3386138" y="803494"/>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4" name="Google Shape;424;p24"/>
          <p:cNvSpPr/>
          <p:nvPr/>
        </p:nvSpPr>
        <p:spPr>
          <a:xfrm>
            <a:off x="5981699" y="719466"/>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5" name="Google Shape;425;p24"/>
          <p:cNvSpPr/>
          <p:nvPr/>
        </p:nvSpPr>
        <p:spPr>
          <a:xfrm>
            <a:off x="8458199" y="803494"/>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6" name="Google Shape;426;p24"/>
          <p:cNvSpPr/>
          <p:nvPr/>
        </p:nvSpPr>
        <p:spPr>
          <a:xfrm rot="10800000">
            <a:off x="8501061" y="4232494"/>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7" name="Google Shape;427;p24"/>
          <p:cNvSpPr/>
          <p:nvPr/>
        </p:nvSpPr>
        <p:spPr>
          <a:xfrm rot="10800000">
            <a:off x="10887075" y="2774320"/>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8" name="Google Shape;428;p24"/>
          <p:cNvSpPr/>
          <p:nvPr/>
        </p:nvSpPr>
        <p:spPr>
          <a:xfrm rot="5400000">
            <a:off x="10001250" y="4263837"/>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9" name="Google Shape;429;p24"/>
          <p:cNvSpPr/>
          <p:nvPr/>
        </p:nvSpPr>
        <p:spPr>
          <a:xfrm rot="10800000">
            <a:off x="4724400" y="2728598"/>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0" name="Google Shape;430;p24"/>
          <p:cNvSpPr/>
          <p:nvPr/>
        </p:nvSpPr>
        <p:spPr>
          <a:xfrm rot="10800000">
            <a:off x="4974431" y="5182967"/>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1" name="Google Shape;431;p24"/>
          <p:cNvSpPr/>
          <p:nvPr/>
        </p:nvSpPr>
        <p:spPr>
          <a:xfrm rot="-7460508">
            <a:off x="966788" y="2183665"/>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32" name="Google Shape;432;p24"/>
          <p:cNvSpPr/>
          <p:nvPr/>
        </p:nvSpPr>
        <p:spPr>
          <a:xfrm rot="10800000">
            <a:off x="1481138" y="4094084"/>
            <a:ext cx="228600" cy="339506"/>
          </a:xfrm>
          <a:prstGeom prst="upArrow">
            <a:avLst>
              <a:gd name="adj1" fmla="val 50000"/>
              <a:gd name="adj2" fmla="val 50000"/>
            </a:avLst>
          </a:prstGeom>
          <a:solidFill>
            <a:schemeClr val="accent1"/>
          </a:solidFill>
          <a:ln w="19050" cap="rnd" cmpd="sng">
            <a:solidFill>
              <a:srgbClr val="820C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25"/>
          <p:cNvPicPr preferRelativeResize="0"/>
          <p:nvPr/>
        </p:nvPicPr>
        <p:blipFill rotWithShape="1">
          <a:blip r:embed="rId3">
            <a:alphaModFix/>
          </a:blip>
          <a:srcRect/>
          <a:stretch/>
        </p:blipFill>
        <p:spPr>
          <a:xfrm>
            <a:off x="0" y="1"/>
            <a:ext cx="1219200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Future work</a:t>
            </a:r>
            <a:endParaRPr/>
          </a:p>
        </p:txBody>
      </p:sp>
      <p:sp>
        <p:nvSpPr>
          <p:cNvPr id="443" name="Google Shape;443;p26"/>
          <p:cNvSpPr txBox="1">
            <a:spLocks noGrp="1"/>
          </p:cNvSpPr>
          <p:nvPr>
            <p:ph type="body" idx="1"/>
          </p:nvPr>
        </p:nvSpPr>
        <p:spPr>
          <a:xfrm>
            <a:off x="1154955" y="2603500"/>
            <a:ext cx="4941046"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IN"/>
              <a:t>Sneeze Detector</a:t>
            </a:r>
            <a:endParaRPr/>
          </a:p>
          <a:p>
            <a:pPr marL="342900" lvl="0" indent="-342900" algn="l" rtl="0">
              <a:spcBef>
                <a:spcPts val="1000"/>
              </a:spcBef>
              <a:spcAft>
                <a:spcPts val="0"/>
              </a:spcAft>
              <a:buSzPts val="1440"/>
              <a:buChar char="►"/>
            </a:pPr>
            <a:r>
              <a:rPr lang="en-IN"/>
              <a:t>Vaccination Status through QRcode</a:t>
            </a:r>
            <a:endParaRPr/>
          </a:p>
          <a:p>
            <a:pPr marL="342900" lvl="0" indent="-342900" algn="l" rtl="0">
              <a:spcBef>
                <a:spcPts val="1000"/>
              </a:spcBef>
              <a:spcAft>
                <a:spcPts val="0"/>
              </a:spcAft>
              <a:buSzPts val="1440"/>
              <a:buChar char="►"/>
            </a:pPr>
            <a:r>
              <a:rPr lang="en-IN"/>
              <a:t>Full Body Disinfection Chamber</a:t>
            </a:r>
            <a:endParaRPr/>
          </a:p>
        </p:txBody>
      </p:sp>
      <p:pic>
        <p:nvPicPr>
          <p:cNvPr id="444" name="Google Shape;444;p26"/>
          <p:cNvPicPr preferRelativeResize="0"/>
          <p:nvPr/>
        </p:nvPicPr>
        <p:blipFill rotWithShape="1">
          <a:blip r:embed="rId3">
            <a:alphaModFix/>
          </a:blip>
          <a:srcRect/>
          <a:stretch/>
        </p:blipFill>
        <p:spPr>
          <a:xfrm>
            <a:off x="6015413" y="2442575"/>
            <a:ext cx="3068631" cy="1869075"/>
          </a:xfrm>
          <a:prstGeom prst="rect">
            <a:avLst/>
          </a:prstGeom>
          <a:noFill/>
          <a:ln>
            <a:noFill/>
          </a:ln>
        </p:spPr>
      </p:pic>
      <p:pic>
        <p:nvPicPr>
          <p:cNvPr id="445" name="Google Shape;445;p26"/>
          <p:cNvPicPr preferRelativeResize="0"/>
          <p:nvPr/>
        </p:nvPicPr>
        <p:blipFill rotWithShape="1">
          <a:blip r:embed="rId4">
            <a:alphaModFix/>
          </a:blip>
          <a:srcRect/>
          <a:stretch/>
        </p:blipFill>
        <p:spPr>
          <a:xfrm>
            <a:off x="9084043" y="2442574"/>
            <a:ext cx="2854947" cy="3908666"/>
          </a:xfrm>
          <a:prstGeom prst="rect">
            <a:avLst/>
          </a:prstGeom>
          <a:noFill/>
          <a:ln>
            <a:noFill/>
          </a:ln>
        </p:spPr>
      </p:pic>
      <p:pic>
        <p:nvPicPr>
          <p:cNvPr id="446" name="Google Shape;446;p26"/>
          <p:cNvPicPr preferRelativeResize="0"/>
          <p:nvPr/>
        </p:nvPicPr>
        <p:blipFill rotWithShape="1">
          <a:blip r:embed="rId5">
            <a:alphaModFix/>
          </a:blip>
          <a:srcRect/>
          <a:stretch/>
        </p:blipFill>
        <p:spPr>
          <a:xfrm>
            <a:off x="6015414" y="4311649"/>
            <a:ext cx="3068630" cy="20395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50"/>
        <p:cNvGrpSpPr/>
        <p:nvPr/>
      </p:nvGrpSpPr>
      <p:grpSpPr>
        <a:xfrm>
          <a:off x="0" y="0"/>
          <a:ext cx="0" cy="0"/>
          <a:chOff x="0" y="0"/>
          <a:chExt cx="0" cy="0"/>
        </a:xfrm>
      </p:grpSpPr>
      <p:graphicFrame>
        <p:nvGraphicFramePr>
          <p:cNvPr id="451" name="Google Shape;451;p27"/>
          <p:cNvGraphicFramePr/>
          <p:nvPr/>
        </p:nvGraphicFramePr>
        <p:xfrm>
          <a:off x="0" y="0"/>
          <a:ext cx="12192000" cy="6858075"/>
        </p:xfrm>
        <a:graphic>
          <a:graphicData uri="http://schemas.openxmlformats.org/drawingml/2006/table">
            <a:tbl>
              <a:tblPr firstRow="1" bandRow="1">
                <a:noFill/>
                <a:tableStyleId>{D28AB284-6076-4976-8F86-CE552063CA03}</a:tableStyleId>
              </a:tblPr>
              <a:tblGrid>
                <a:gridCol w="5513900">
                  <a:extLst>
                    <a:ext uri="{9D8B030D-6E8A-4147-A177-3AD203B41FA5}">
                      <a16:colId xmlns:a16="http://schemas.microsoft.com/office/drawing/2014/main" val="20000"/>
                    </a:ext>
                  </a:extLst>
                </a:gridCol>
                <a:gridCol w="1681650">
                  <a:extLst>
                    <a:ext uri="{9D8B030D-6E8A-4147-A177-3AD203B41FA5}">
                      <a16:colId xmlns:a16="http://schemas.microsoft.com/office/drawing/2014/main" val="20001"/>
                    </a:ext>
                  </a:extLst>
                </a:gridCol>
                <a:gridCol w="1714000">
                  <a:extLst>
                    <a:ext uri="{9D8B030D-6E8A-4147-A177-3AD203B41FA5}">
                      <a16:colId xmlns:a16="http://schemas.microsoft.com/office/drawing/2014/main" val="20002"/>
                    </a:ext>
                  </a:extLst>
                </a:gridCol>
                <a:gridCol w="1681650">
                  <a:extLst>
                    <a:ext uri="{9D8B030D-6E8A-4147-A177-3AD203B41FA5}">
                      <a16:colId xmlns:a16="http://schemas.microsoft.com/office/drawing/2014/main" val="20003"/>
                    </a:ext>
                  </a:extLst>
                </a:gridCol>
                <a:gridCol w="1600800">
                  <a:extLst>
                    <a:ext uri="{9D8B030D-6E8A-4147-A177-3AD203B41FA5}">
                      <a16:colId xmlns:a16="http://schemas.microsoft.com/office/drawing/2014/main" val="20004"/>
                    </a:ext>
                  </a:extLst>
                </a:gridCol>
              </a:tblGrid>
              <a:tr h="816075">
                <a:tc>
                  <a:txBody>
                    <a:bodyPr/>
                    <a:lstStyle/>
                    <a:p>
                      <a:pPr marL="0" marR="0" lvl="0" indent="0" algn="l" rtl="0">
                        <a:spcBef>
                          <a:spcPts val="0"/>
                        </a:spcBef>
                        <a:spcAft>
                          <a:spcPts val="0"/>
                        </a:spcAft>
                        <a:buNone/>
                      </a:pPr>
                      <a:r>
                        <a:rPr lang="en-IN" sz="1800" u="none" strike="noStrike" cap="none"/>
                        <a:t>Task</a:t>
                      </a:r>
                      <a:endParaRPr/>
                    </a:p>
                  </a:txBody>
                  <a:tcPr marL="91450" marR="91450" marT="45725" marB="45725"/>
                </a:tc>
                <a:tc>
                  <a:txBody>
                    <a:bodyPr/>
                    <a:lstStyle/>
                    <a:p>
                      <a:pPr marL="0" marR="0" lvl="0" indent="0" algn="ctr" rtl="0">
                        <a:spcBef>
                          <a:spcPts val="0"/>
                        </a:spcBef>
                        <a:spcAft>
                          <a:spcPts val="0"/>
                        </a:spcAft>
                        <a:buNone/>
                      </a:pPr>
                      <a:r>
                        <a:rPr lang="en-IN" sz="1800"/>
                        <a:t>Ankit</a:t>
                      </a:r>
                      <a:endParaRPr/>
                    </a:p>
                  </a:txBody>
                  <a:tcPr marL="91450" marR="91450" marT="45725" marB="45725"/>
                </a:tc>
                <a:tc>
                  <a:txBody>
                    <a:bodyPr/>
                    <a:lstStyle/>
                    <a:p>
                      <a:pPr marL="0" marR="0" lvl="0" indent="0" algn="ctr" rtl="0">
                        <a:spcBef>
                          <a:spcPts val="0"/>
                        </a:spcBef>
                        <a:spcAft>
                          <a:spcPts val="0"/>
                        </a:spcAft>
                        <a:buNone/>
                      </a:pPr>
                      <a:r>
                        <a:rPr lang="en-IN" sz="1800"/>
                        <a:t>Anuj </a:t>
                      </a:r>
                      <a:endParaRPr/>
                    </a:p>
                  </a:txBody>
                  <a:tcPr marL="91450" marR="91450" marT="45725" marB="45725"/>
                </a:tc>
                <a:tc>
                  <a:txBody>
                    <a:bodyPr/>
                    <a:lstStyle/>
                    <a:p>
                      <a:pPr marL="0" marR="0" lvl="0" indent="0" algn="ctr" rtl="0">
                        <a:spcBef>
                          <a:spcPts val="0"/>
                        </a:spcBef>
                        <a:spcAft>
                          <a:spcPts val="0"/>
                        </a:spcAft>
                        <a:buNone/>
                      </a:pPr>
                      <a:r>
                        <a:rPr lang="en-IN" sz="1800"/>
                        <a:t>Himanshu</a:t>
                      </a:r>
                      <a:endParaRPr/>
                    </a:p>
                  </a:txBody>
                  <a:tcPr marL="91450" marR="91450" marT="45725" marB="45725"/>
                </a:tc>
                <a:tc>
                  <a:txBody>
                    <a:bodyPr/>
                    <a:lstStyle/>
                    <a:p>
                      <a:pPr marL="0" marR="0" lvl="0" indent="0" algn="ctr" rtl="0">
                        <a:spcBef>
                          <a:spcPts val="0"/>
                        </a:spcBef>
                        <a:spcAft>
                          <a:spcPts val="0"/>
                        </a:spcAft>
                        <a:buNone/>
                      </a:pPr>
                      <a:r>
                        <a:rPr lang="en-IN" sz="1800"/>
                        <a:t>Manish</a:t>
                      </a:r>
                      <a:endParaRPr/>
                    </a:p>
                  </a:txBody>
                  <a:tcPr marL="91450" marR="91450" marT="45725" marB="45725"/>
                </a:tc>
                <a:extLst>
                  <a:ext uri="{0D108BD9-81ED-4DB2-BD59-A6C34878D82A}">
                    <a16:rowId xmlns:a16="http://schemas.microsoft.com/office/drawing/2014/main" val="10000"/>
                  </a:ext>
                </a:extLst>
              </a:tr>
              <a:tr h="503500">
                <a:tc>
                  <a:txBody>
                    <a:bodyPr/>
                    <a:lstStyle/>
                    <a:p>
                      <a:pPr marL="0" marR="0" lvl="0" indent="0" algn="l" rtl="0">
                        <a:spcBef>
                          <a:spcPts val="0"/>
                        </a:spcBef>
                        <a:spcAft>
                          <a:spcPts val="0"/>
                        </a:spcAft>
                        <a:buNone/>
                      </a:pPr>
                      <a:r>
                        <a:rPr lang="en-IN" sz="1800"/>
                        <a:t>Literature Survey</a:t>
                      </a:r>
                      <a:endParaRPr/>
                    </a:p>
                  </a:txBody>
                  <a:tcPr marL="91450" marR="91450" marT="45725" marB="45725"/>
                </a:tc>
                <a:tc>
                  <a:txBody>
                    <a:bodyPr/>
                    <a:lstStyle/>
                    <a:p>
                      <a:pPr marL="0" marR="0" lvl="0" indent="0" algn="ctr" rtl="0">
                        <a:spcBef>
                          <a:spcPts val="0"/>
                        </a:spcBef>
                        <a:spcAft>
                          <a:spcPts val="0"/>
                        </a:spcAft>
                        <a:buNone/>
                      </a:pPr>
                      <a:r>
                        <a:rPr lang="en-IN" sz="1800"/>
                        <a:t>✔️</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extLst>
                  <a:ext uri="{0D108BD9-81ED-4DB2-BD59-A6C34878D82A}">
                    <a16:rowId xmlns:a16="http://schemas.microsoft.com/office/drawing/2014/main" val="10001"/>
                  </a:ext>
                </a:extLst>
              </a:tr>
              <a:tr h="503500">
                <a:tc>
                  <a:txBody>
                    <a:bodyPr/>
                    <a:lstStyle/>
                    <a:p>
                      <a:pPr marL="0" marR="0" lvl="0" indent="0" algn="l" rtl="0">
                        <a:spcBef>
                          <a:spcPts val="0"/>
                        </a:spcBef>
                        <a:spcAft>
                          <a:spcPts val="0"/>
                        </a:spcAft>
                        <a:buNone/>
                      </a:pPr>
                      <a:r>
                        <a:rPr lang="en-IN" sz="1800"/>
                        <a:t>Making Presentation</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extLst>
                  <a:ext uri="{0D108BD9-81ED-4DB2-BD59-A6C34878D82A}">
                    <a16:rowId xmlns:a16="http://schemas.microsoft.com/office/drawing/2014/main" val="10002"/>
                  </a:ext>
                </a:extLst>
              </a:tr>
              <a:tr h="503500">
                <a:tc>
                  <a:txBody>
                    <a:bodyPr/>
                    <a:lstStyle/>
                    <a:p>
                      <a:pPr marL="0" marR="0" lvl="0" indent="0" algn="l" rtl="0">
                        <a:spcBef>
                          <a:spcPts val="0"/>
                        </a:spcBef>
                        <a:spcAft>
                          <a:spcPts val="0"/>
                        </a:spcAft>
                        <a:buNone/>
                      </a:pPr>
                      <a:r>
                        <a:rPr lang="en-IN" sz="1800"/>
                        <a:t>Report Writing</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extLst>
                  <a:ext uri="{0D108BD9-81ED-4DB2-BD59-A6C34878D82A}">
                    <a16:rowId xmlns:a16="http://schemas.microsoft.com/office/drawing/2014/main" val="10003"/>
                  </a:ext>
                </a:extLst>
              </a:tr>
              <a:tr h="503500">
                <a:tc>
                  <a:txBody>
                    <a:bodyPr/>
                    <a:lstStyle/>
                    <a:p>
                      <a:pPr marL="0" marR="0" lvl="0" indent="0" algn="l" rtl="0">
                        <a:spcBef>
                          <a:spcPts val="0"/>
                        </a:spcBef>
                        <a:spcAft>
                          <a:spcPts val="0"/>
                        </a:spcAft>
                        <a:buNone/>
                      </a:pPr>
                      <a:r>
                        <a:rPr lang="en-IN" sz="1800" b="0" i="0" u="none" strike="noStrike">
                          <a:solidFill>
                            <a:schemeClr val="dk1"/>
                          </a:solidFill>
                          <a:latin typeface="Century Gothic"/>
                          <a:ea typeface="Century Gothic"/>
                          <a:cs typeface="Century Gothic"/>
                          <a:sym typeface="Century Gothic"/>
                        </a:rPr>
                        <a:t>Data Collection and Pre-processing</a:t>
                      </a: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r h="503500">
                <a:tc>
                  <a:txBody>
                    <a:bodyPr/>
                    <a:lstStyle/>
                    <a:p>
                      <a:pPr marL="0" marR="0" lvl="0" indent="0" algn="l" rtl="0">
                        <a:spcBef>
                          <a:spcPts val="0"/>
                        </a:spcBef>
                        <a:spcAft>
                          <a:spcPts val="0"/>
                        </a:spcAft>
                        <a:buNone/>
                      </a:pPr>
                      <a:r>
                        <a:rPr lang="en-IN" sz="1800" b="0" i="0" u="none" strike="noStrike">
                          <a:solidFill>
                            <a:schemeClr val="dk1"/>
                          </a:solidFill>
                          <a:latin typeface="Century Gothic"/>
                          <a:ea typeface="Century Gothic"/>
                          <a:cs typeface="Century Gothic"/>
                          <a:sym typeface="Century Gothic"/>
                        </a:rPr>
                        <a:t>Face mask Classification Training </a:t>
                      </a: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5"/>
                  </a:ext>
                </a:extLst>
              </a:tr>
              <a:tr h="503500">
                <a:tc>
                  <a:txBody>
                    <a:bodyPr/>
                    <a:lstStyle/>
                    <a:p>
                      <a:pPr marL="0" marR="0" lvl="0" indent="0" algn="l" rtl="0">
                        <a:spcBef>
                          <a:spcPts val="0"/>
                        </a:spcBef>
                        <a:spcAft>
                          <a:spcPts val="0"/>
                        </a:spcAft>
                        <a:buNone/>
                      </a:pPr>
                      <a:r>
                        <a:rPr lang="en-IN" sz="1800" b="0" i="0" u="none" strike="noStrike">
                          <a:solidFill>
                            <a:schemeClr val="dk1"/>
                          </a:solidFill>
                          <a:latin typeface="Century Gothic"/>
                          <a:ea typeface="Century Gothic"/>
                          <a:cs typeface="Century Gothic"/>
                          <a:sym typeface="Century Gothic"/>
                        </a:rPr>
                        <a:t>Face Detection</a:t>
                      </a: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6"/>
                  </a:ext>
                </a:extLst>
              </a:tr>
              <a:tr h="503500">
                <a:tc>
                  <a:txBody>
                    <a:bodyPr/>
                    <a:lstStyle/>
                    <a:p>
                      <a:pPr marL="0" marR="0" lvl="0" indent="0" algn="l" rtl="0">
                        <a:spcBef>
                          <a:spcPts val="0"/>
                        </a:spcBef>
                        <a:spcAft>
                          <a:spcPts val="0"/>
                        </a:spcAft>
                        <a:buNone/>
                      </a:pPr>
                      <a:r>
                        <a:rPr lang="en-IN" sz="1800" b="0" i="0" u="none" strike="noStrike">
                          <a:solidFill>
                            <a:schemeClr val="dk1"/>
                          </a:solidFill>
                          <a:latin typeface="Century Gothic"/>
                          <a:ea typeface="Century Gothic"/>
                          <a:cs typeface="Century Gothic"/>
                          <a:sym typeface="Century Gothic"/>
                        </a:rPr>
                        <a:t>Comparing Different Models</a:t>
                      </a: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7"/>
                  </a:ext>
                </a:extLst>
              </a:tr>
              <a:tr h="503500">
                <a:tc>
                  <a:txBody>
                    <a:bodyPr/>
                    <a:lstStyle/>
                    <a:p>
                      <a:pPr marL="0" marR="0" lvl="0" indent="0" algn="l" rtl="0">
                        <a:spcBef>
                          <a:spcPts val="0"/>
                        </a:spcBef>
                        <a:spcAft>
                          <a:spcPts val="0"/>
                        </a:spcAft>
                        <a:buNone/>
                      </a:pPr>
                      <a:r>
                        <a:rPr lang="en-IN" sz="1800" b="0" i="0" u="none" strike="noStrike">
                          <a:solidFill>
                            <a:schemeClr val="dk1"/>
                          </a:solidFill>
                          <a:latin typeface="Century Gothic"/>
                          <a:ea typeface="Century Gothic"/>
                          <a:cs typeface="Century Gothic"/>
                          <a:sym typeface="Century Gothic"/>
                        </a:rPr>
                        <a:t>Temperature Detection</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extLst>
                  <a:ext uri="{0D108BD9-81ED-4DB2-BD59-A6C34878D82A}">
                    <a16:rowId xmlns:a16="http://schemas.microsoft.com/office/drawing/2014/main" val="10008"/>
                  </a:ext>
                </a:extLst>
              </a:tr>
              <a:tr h="503500">
                <a:tc>
                  <a:txBody>
                    <a:bodyPr/>
                    <a:lstStyle/>
                    <a:p>
                      <a:pPr marL="0" marR="0" lvl="0" indent="0" algn="l" rtl="0">
                        <a:spcBef>
                          <a:spcPts val="0"/>
                        </a:spcBef>
                        <a:spcAft>
                          <a:spcPts val="0"/>
                        </a:spcAft>
                        <a:buNone/>
                      </a:pPr>
                      <a:r>
                        <a:rPr lang="en-IN" sz="1800" b="0" i="0" u="none" strike="noStrike">
                          <a:solidFill>
                            <a:schemeClr val="dk1"/>
                          </a:solidFill>
                          <a:latin typeface="Century Gothic"/>
                          <a:ea typeface="Century Gothic"/>
                          <a:cs typeface="Century Gothic"/>
                          <a:sym typeface="Century Gothic"/>
                        </a:rPr>
                        <a:t>Hand Sanitization</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extLst>
                  <a:ext uri="{0D108BD9-81ED-4DB2-BD59-A6C34878D82A}">
                    <a16:rowId xmlns:a16="http://schemas.microsoft.com/office/drawing/2014/main" val="10009"/>
                  </a:ext>
                </a:extLst>
              </a:tr>
              <a:tr h="503500">
                <a:tc>
                  <a:txBody>
                    <a:bodyPr/>
                    <a:lstStyle/>
                    <a:p>
                      <a:pPr marL="0" marR="0" lvl="0" indent="0" algn="l" rtl="0">
                        <a:spcBef>
                          <a:spcPts val="0"/>
                        </a:spcBef>
                        <a:spcAft>
                          <a:spcPts val="0"/>
                        </a:spcAft>
                        <a:buNone/>
                      </a:pPr>
                      <a:r>
                        <a:rPr lang="en-IN" sz="1800" b="0" i="0" u="none" strike="noStrike">
                          <a:solidFill>
                            <a:schemeClr val="dk1"/>
                          </a:solidFill>
                          <a:latin typeface="Century Gothic"/>
                          <a:ea typeface="Century Gothic"/>
                          <a:cs typeface="Century Gothic"/>
                          <a:sym typeface="Century Gothic"/>
                        </a:rPr>
                        <a:t>Counting number of people</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extLst>
                  <a:ext uri="{0D108BD9-81ED-4DB2-BD59-A6C34878D82A}">
                    <a16:rowId xmlns:a16="http://schemas.microsoft.com/office/drawing/2014/main" val="10010"/>
                  </a:ext>
                </a:extLst>
              </a:tr>
              <a:tr h="503500">
                <a:tc>
                  <a:txBody>
                    <a:bodyPr/>
                    <a:lstStyle/>
                    <a:p>
                      <a:pPr marL="0" marR="0" lvl="0" indent="0" algn="l" rtl="0">
                        <a:spcBef>
                          <a:spcPts val="0"/>
                        </a:spcBef>
                        <a:spcAft>
                          <a:spcPts val="0"/>
                        </a:spcAft>
                        <a:buNone/>
                      </a:pPr>
                      <a:r>
                        <a:rPr lang="en-IN" sz="1800" b="0" i="0" u="none" strike="noStrike">
                          <a:solidFill>
                            <a:schemeClr val="dk1"/>
                          </a:solidFill>
                          <a:latin typeface="Century Gothic"/>
                          <a:ea typeface="Century Gothic"/>
                          <a:cs typeface="Century Gothic"/>
                          <a:sym typeface="Century Gothic"/>
                        </a:rPr>
                        <a:t>Smart Home Appliance</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endParaRPr sz="1800"/>
                    </a:p>
                  </a:txBody>
                  <a:tcPr marL="91450" marR="91450" marT="45725" marB="45725"/>
                </a:tc>
                <a:extLst>
                  <a:ext uri="{0D108BD9-81ED-4DB2-BD59-A6C34878D82A}">
                    <a16:rowId xmlns:a16="http://schemas.microsoft.com/office/drawing/2014/main" val="10011"/>
                  </a:ext>
                </a:extLst>
              </a:tr>
              <a:tr h="503500">
                <a:tc>
                  <a:txBody>
                    <a:bodyPr/>
                    <a:lstStyle/>
                    <a:p>
                      <a:pPr marL="0" marR="0" lvl="0" indent="0" algn="l" rtl="0">
                        <a:lnSpc>
                          <a:spcPct val="100000"/>
                        </a:lnSpc>
                        <a:spcBef>
                          <a:spcPts val="0"/>
                        </a:spcBef>
                        <a:spcAft>
                          <a:spcPts val="0"/>
                        </a:spcAft>
                        <a:buClr>
                          <a:schemeClr val="dk1"/>
                        </a:buClr>
                        <a:buSzPts val="1800"/>
                        <a:buFont typeface="Century Gothic"/>
                        <a:buNone/>
                      </a:pPr>
                      <a:r>
                        <a:rPr lang="en-IN" sz="1800" b="0" i="0" u="none" strike="noStrike">
                          <a:solidFill>
                            <a:schemeClr val="dk1"/>
                          </a:solidFill>
                          <a:latin typeface="Century Gothic"/>
                          <a:ea typeface="Century Gothic"/>
                          <a:cs typeface="Century Gothic"/>
                          <a:sym typeface="Century Gothic"/>
                        </a:rPr>
                        <a:t>Final Integration</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lnSpc>
                          <a:spcPct val="100000"/>
                        </a:lnSpc>
                        <a:spcBef>
                          <a:spcPts val="0"/>
                        </a:spcBef>
                        <a:spcAft>
                          <a:spcPts val="0"/>
                        </a:spcAft>
                        <a:buClr>
                          <a:schemeClr val="dk1"/>
                        </a:buClr>
                        <a:buSzPts val="1800"/>
                        <a:buFont typeface="Century Gothic"/>
                        <a:buNone/>
                      </a:pPr>
                      <a:r>
                        <a:rPr lang="en-IN" sz="1800"/>
                        <a:t>✔️</a:t>
                      </a:r>
                      <a:endParaRPr/>
                    </a:p>
                  </a:txBody>
                  <a:tcPr marL="91450" marR="91450" marT="45725" marB="45725"/>
                </a:tc>
                <a:extLst>
                  <a:ext uri="{0D108BD9-81ED-4DB2-BD59-A6C34878D82A}">
                    <a16:rowId xmlns:a16="http://schemas.microsoft.com/office/drawing/2014/main" val="1001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B0F4F-EC03-D14F-BC01-D6A08474861F}"/>
              </a:ext>
            </a:extLst>
          </p:cNvPr>
          <p:cNvSpPr>
            <a:spLocks noGrp="1"/>
          </p:cNvSpPr>
          <p:nvPr>
            <p:ph type="ctrTitle"/>
          </p:nvPr>
        </p:nvSpPr>
        <p:spPr>
          <a:xfrm>
            <a:off x="1683171" y="2487065"/>
            <a:ext cx="8825658" cy="1883869"/>
          </a:xfrm>
        </p:spPr>
        <p:txBody>
          <a:bodyPr/>
          <a:lstStyle/>
          <a:p>
            <a:r>
              <a:rPr lang="en-US" sz="2800" dirty="0"/>
              <a:t>Anuj Shrivastava – 25%</a:t>
            </a:r>
            <a:br>
              <a:rPr lang="en-US" sz="2800" dirty="0"/>
            </a:br>
            <a:r>
              <a:rPr lang="en-US" sz="2800" dirty="0"/>
              <a:t>Ankit Raja – 25%</a:t>
            </a:r>
            <a:br>
              <a:rPr lang="en-US" sz="2800" dirty="0"/>
            </a:br>
            <a:r>
              <a:rPr lang="en-US" sz="2800" dirty="0"/>
              <a:t>Himanshu Lal - 25%</a:t>
            </a:r>
            <a:br>
              <a:rPr lang="en-US" sz="2800" dirty="0"/>
            </a:br>
            <a:r>
              <a:rPr lang="en-US" sz="2800" dirty="0"/>
              <a:t>Manish -25%</a:t>
            </a:r>
          </a:p>
        </p:txBody>
      </p:sp>
    </p:spTree>
    <p:extLst>
      <p:ext uri="{BB962C8B-B14F-4D97-AF65-F5344CB8AC3E}">
        <p14:creationId xmlns:p14="http://schemas.microsoft.com/office/powerpoint/2010/main" val="2947177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Literature References</a:t>
            </a:r>
            <a:endParaRPr/>
          </a:p>
        </p:txBody>
      </p:sp>
      <p:sp>
        <p:nvSpPr>
          <p:cNvPr id="457" name="Google Shape;457;p29"/>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440"/>
              <a:buNone/>
            </a:pPr>
            <a:r>
              <a:rPr lang="en-IN" b="1"/>
              <a:t>[1]  An Automated System to Limit COVID-19 Using Facial Mask Detection, IEEE 2020,     Mohammad Marufur Rahman, Md. Motaleb Hossen Manik, Md. Milon Islam, Saifuddin Mahmud, Jong-Hoon Kim</a:t>
            </a:r>
            <a:endParaRPr/>
          </a:p>
          <a:p>
            <a:pPr marL="0" lvl="0" indent="0" algn="l" rtl="0">
              <a:spcBef>
                <a:spcPts val="1000"/>
              </a:spcBef>
              <a:spcAft>
                <a:spcPts val="0"/>
              </a:spcAft>
              <a:buSzPts val="1440"/>
              <a:buNone/>
            </a:pPr>
            <a:r>
              <a:rPr lang="en-IN" b="1"/>
              <a:t>[2] IoT-Enabled Smart Doors for Monitoring Body Temperature and Face Mask Detection,</a:t>
            </a:r>
            <a:r>
              <a:rPr lang="en-IN" b="1" i="1"/>
              <a:t> Global Transitions Proceedings 2021, </a:t>
            </a:r>
            <a:r>
              <a:rPr lang="en-IN" b="1"/>
              <a:t> B Varshini , HR Yogesh , Syed Danish Pasha , Maaz Suhail ,V Madhumitha , Archana Sasi</a:t>
            </a:r>
            <a:endParaRPr b="1"/>
          </a:p>
          <a:p>
            <a:pPr marL="0" lvl="0" indent="0" algn="l" rtl="0">
              <a:spcBef>
                <a:spcPts val="1000"/>
              </a:spcBef>
              <a:spcAft>
                <a:spcPts val="0"/>
              </a:spcAft>
              <a:buSzPts val="1440"/>
              <a:buNone/>
            </a:pPr>
            <a:r>
              <a:rPr lang="en-IN" b="1"/>
              <a:t>[3] SSDMNV2: A real time DNN-based face mask detection system, Sustainable Cities and Society 66 (2021), Preeti Nagrath , Rachna Jain , Agam Madan , Rohan Arora , Piyush Kataria ,Jude Hemanth</a:t>
            </a:r>
            <a:endParaRPr/>
          </a:p>
          <a:p>
            <a:pPr marL="0" lvl="0" indent="0" algn="l" rtl="0">
              <a:spcBef>
                <a:spcPts val="1000"/>
              </a:spcBef>
              <a:spcAft>
                <a:spcPts val="0"/>
              </a:spcAft>
              <a:buSzPts val="1440"/>
              <a:buNone/>
            </a:pPr>
            <a:r>
              <a:rPr lang="en-IN" b="1"/>
              <a:t>[4] Detection of Face Mask using Convolutional Neural Network, Riya Chiragkumar Shah, Rutva Jignesh Shah</a:t>
            </a:r>
            <a:endParaRPr/>
          </a:p>
          <a:p>
            <a:pPr marL="342900" lvl="0" indent="-251459" algn="l" rtl="0">
              <a:spcBef>
                <a:spcPts val="1000"/>
              </a:spcBef>
              <a:spcAft>
                <a:spcPts val="0"/>
              </a:spcAft>
              <a:buSzPts val="144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Motivation</a:t>
            </a:r>
            <a:endParaRPr/>
          </a:p>
        </p:txBody>
      </p:sp>
      <p:pic>
        <p:nvPicPr>
          <p:cNvPr id="270" name="Google Shape;270;p3"/>
          <p:cNvPicPr preferRelativeResize="0"/>
          <p:nvPr/>
        </p:nvPicPr>
        <p:blipFill rotWithShape="1">
          <a:blip r:embed="rId3">
            <a:alphaModFix/>
          </a:blip>
          <a:srcRect/>
          <a:stretch/>
        </p:blipFill>
        <p:spPr>
          <a:xfrm>
            <a:off x="8028680" y="2885280"/>
            <a:ext cx="3503084" cy="2592888"/>
          </a:xfrm>
          <a:prstGeom prst="rect">
            <a:avLst/>
          </a:prstGeom>
          <a:noFill/>
          <a:ln>
            <a:noFill/>
          </a:ln>
        </p:spPr>
      </p:pic>
      <p:pic>
        <p:nvPicPr>
          <p:cNvPr id="271" name="Google Shape;271;p3"/>
          <p:cNvPicPr preferRelativeResize="0"/>
          <p:nvPr/>
        </p:nvPicPr>
        <p:blipFill rotWithShape="1">
          <a:blip r:embed="rId4">
            <a:alphaModFix/>
          </a:blip>
          <a:srcRect/>
          <a:stretch/>
        </p:blipFill>
        <p:spPr>
          <a:xfrm>
            <a:off x="4578433" y="2885280"/>
            <a:ext cx="3450247" cy="2592888"/>
          </a:xfrm>
          <a:prstGeom prst="rect">
            <a:avLst/>
          </a:prstGeom>
          <a:noFill/>
          <a:ln>
            <a:noFill/>
          </a:ln>
        </p:spPr>
      </p:pic>
      <p:pic>
        <p:nvPicPr>
          <p:cNvPr id="272" name="Google Shape;272;p3"/>
          <p:cNvPicPr preferRelativeResize="0"/>
          <p:nvPr/>
        </p:nvPicPr>
        <p:blipFill rotWithShape="1">
          <a:blip r:embed="rId5">
            <a:alphaModFix/>
          </a:blip>
          <a:srcRect/>
          <a:stretch/>
        </p:blipFill>
        <p:spPr>
          <a:xfrm>
            <a:off x="535070" y="2885280"/>
            <a:ext cx="4043363" cy="25928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Literature References</a:t>
            </a:r>
            <a:endParaRPr/>
          </a:p>
        </p:txBody>
      </p:sp>
      <p:sp>
        <p:nvSpPr>
          <p:cNvPr id="463" name="Google Shape;463;p30"/>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IN" b="1"/>
              <a:t>[5] Bi-Directional Passing People Counting System Based on IR-UWB Radar Sensors ,Jeong Woo Choi, Xuanjun Quan, and Sung Ho Cho</a:t>
            </a:r>
            <a:endParaRPr/>
          </a:p>
          <a:p>
            <a:pPr marL="0" lvl="0" indent="0" algn="l" rtl="0">
              <a:spcBef>
                <a:spcPts val="1000"/>
              </a:spcBef>
              <a:spcAft>
                <a:spcPts val="0"/>
              </a:spcAft>
              <a:buSzPts val="1440"/>
              <a:buNone/>
            </a:pPr>
            <a:r>
              <a:rPr lang="en-IN" b="1"/>
              <a:t>[6] Self-Activating Sanitizer With Battery Imposed System For Cleansing Hands Mr. M. M. Srihari </a:t>
            </a:r>
            <a:endParaRPr/>
          </a:p>
          <a:p>
            <a:pPr marL="0" lvl="0" indent="0" algn="l" rtl="0">
              <a:spcBef>
                <a:spcPts val="1000"/>
              </a:spcBef>
              <a:spcAft>
                <a:spcPts val="0"/>
              </a:spcAft>
              <a:buSzPts val="1440"/>
              <a:buNone/>
            </a:pPr>
            <a:r>
              <a:rPr lang="en-IN" b="1"/>
              <a:t>[7]. Internet of Things for Smart Cities Andrea Zanella, Senior Member, IEEE, Nicola Bui, Angelo Castellani, Lorenzo Vangelista, Senior Member, IEEE, and Michele Zorzi, Fellow, IEEE</a:t>
            </a:r>
            <a:endParaRPr/>
          </a:p>
          <a:p>
            <a:pPr marL="0" lvl="0" indent="0" algn="l" rtl="0">
              <a:spcBef>
                <a:spcPts val="1000"/>
              </a:spcBef>
              <a:spcAft>
                <a:spcPts val="0"/>
              </a:spcAft>
              <a:buSzPts val="1440"/>
              <a:buNone/>
            </a:pPr>
            <a:r>
              <a:rPr lang="en-IN" b="1"/>
              <a:t>[8] Smart Door System with COVID-19 Risk Factor Evaluation, Contactless Data Acquisition and Sanitization, </a:t>
            </a:r>
            <a:r>
              <a:rPr lang="en-IN" b="1">
                <a:solidFill>
                  <a:srgbClr val="010202"/>
                </a:solidFill>
              </a:rPr>
              <a:t>ICAIS-2021, </a:t>
            </a:r>
            <a:r>
              <a:rPr lang="en-IN" b="1"/>
              <a:t>Akshay Duth, Abhinav A Nambiar ,Chintha Bhanu Teja ,Sudha Yadav </a:t>
            </a:r>
            <a:endParaRPr/>
          </a:p>
          <a:p>
            <a:pPr marL="342900" lvl="0" indent="-251459" algn="l" rtl="0">
              <a:spcBef>
                <a:spcPts val="1000"/>
              </a:spcBef>
              <a:spcAft>
                <a:spcPts val="0"/>
              </a:spcAft>
              <a:buSzPts val="144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8"/>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1440"/>
              <a:buNone/>
            </a:pPr>
            <a:r>
              <a:rPr lang="en-IN"/>
              <a:t> </a:t>
            </a:r>
            <a:r>
              <a:rPr lang="en-IN" sz="4800"/>
              <a:t>Thank You</a:t>
            </a:r>
            <a:endParaRPr/>
          </a:p>
          <a:p>
            <a:pPr marL="0" lvl="0" indent="0" algn="ctr" rtl="0">
              <a:spcBef>
                <a:spcPts val="1000"/>
              </a:spcBef>
              <a:spcAft>
                <a:spcPts val="0"/>
              </a:spcAft>
              <a:buSzPts val="3840"/>
              <a:buNone/>
            </a:pPr>
            <a:r>
              <a:rPr lang="en-IN" sz="4800"/>
              <a:t>Any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
          <p:cNvSpPr txBox="1">
            <a:spLocks noGrp="1"/>
          </p:cNvSpPr>
          <p:nvPr>
            <p:ph type="title"/>
          </p:nvPr>
        </p:nvSpPr>
        <p:spPr>
          <a:xfrm>
            <a:off x="1144110" y="462909"/>
            <a:ext cx="8761413" cy="706964"/>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3600"/>
              <a:buFont typeface="Century Gothic"/>
              <a:buNone/>
            </a:pPr>
            <a:r>
              <a:rPr lang="en-IN" u="sng"/>
              <a:t>State of the art</a:t>
            </a:r>
            <a:endParaRPr u="sng"/>
          </a:p>
        </p:txBody>
      </p:sp>
      <p:pic>
        <p:nvPicPr>
          <p:cNvPr id="278" name="Google Shape;278;p4"/>
          <p:cNvPicPr preferRelativeResize="0"/>
          <p:nvPr/>
        </p:nvPicPr>
        <p:blipFill rotWithShape="1">
          <a:blip r:embed="rId3">
            <a:alphaModFix/>
          </a:blip>
          <a:srcRect/>
          <a:stretch/>
        </p:blipFill>
        <p:spPr>
          <a:xfrm>
            <a:off x="6096000" y="2422108"/>
            <a:ext cx="3809523" cy="3619499"/>
          </a:xfrm>
          <a:prstGeom prst="rect">
            <a:avLst/>
          </a:prstGeom>
          <a:noFill/>
          <a:ln>
            <a:noFill/>
          </a:ln>
        </p:spPr>
      </p:pic>
      <p:pic>
        <p:nvPicPr>
          <p:cNvPr id="279" name="Google Shape;279;p4"/>
          <p:cNvPicPr preferRelativeResize="0"/>
          <p:nvPr/>
        </p:nvPicPr>
        <p:blipFill rotWithShape="1">
          <a:blip r:embed="rId4">
            <a:alphaModFix/>
          </a:blip>
          <a:srcRect/>
          <a:stretch/>
        </p:blipFill>
        <p:spPr>
          <a:xfrm>
            <a:off x="2362200" y="2422109"/>
            <a:ext cx="3733800" cy="3619500"/>
          </a:xfrm>
          <a:prstGeom prst="rect">
            <a:avLst/>
          </a:prstGeom>
          <a:noFill/>
          <a:ln>
            <a:noFill/>
          </a:ln>
        </p:spPr>
      </p:pic>
      <p:sp>
        <p:nvSpPr>
          <p:cNvPr id="280" name="Google Shape;280;p4"/>
          <p:cNvSpPr txBox="1"/>
          <p:nvPr/>
        </p:nvSpPr>
        <p:spPr>
          <a:xfrm>
            <a:off x="2944934" y="6041607"/>
            <a:ext cx="25683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entury Gothic"/>
                <a:ea typeface="Century Gothic"/>
                <a:cs typeface="Century Gothic"/>
                <a:sym typeface="Century Gothic"/>
              </a:rPr>
              <a:t>IN LITERATURE SURVEY</a:t>
            </a:r>
            <a:endParaRPr/>
          </a:p>
        </p:txBody>
      </p:sp>
      <p:sp>
        <p:nvSpPr>
          <p:cNvPr id="281" name="Google Shape;281;p4"/>
          <p:cNvSpPr txBox="1"/>
          <p:nvPr/>
        </p:nvSpPr>
        <p:spPr>
          <a:xfrm>
            <a:off x="7427935" y="6041607"/>
            <a:ext cx="16938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Century Gothic"/>
                <a:ea typeface="Century Gothic"/>
                <a:cs typeface="Century Gothic"/>
                <a:sym typeface="Century Gothic"/>
              </a:rPr>
              <a:t>WHAT WE DID</a:t>
            </a:r>
            <a:endParaRPr/>
          </a:p>
        </p:txBody>
      </p:sp>
      <p:sp>
        <p:nvSpPr>
          <p:cNvPr id="282" name="Google Shape;282;p4"/>
          <p:cNvSpPr txBox="1"/>
          <p:nvPr/>
        </p:nvSpPr>
        <p:spPr>
          <a:xfrm>
            <a:off x="1144110" y="1169873"/>
            <a:ext cx="1028700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Century Gothic"/>
                <a:ea typeface="Century Gothic"/>
                <a:cs typeface="Century Gothic"/>
                <a:sym typeface="Century Gothic"/>
              </a:rPr>
              <a:t>Choi, J.W., Quan, X., &amp; Cho, S.H. (2018). Bi-Directional Passing People Counting System Based on IR-UWB Radar Sensors. IEEE Internet of Things Journal, 5, 512-522.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State of the art</a:t>
            </a:r>
            <a:endParaRPr/>
          </a:p>
        </p:txBody>
      </p:sp>
      <p:sp>
        <p:nvSpPr>
          <p:cNvPr id="288" name="Google Shape;288;p5"/>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IN"/>
              <a:t>In the recent past many researchers made smart door for covid prevention but only we have integrated Face mask detector, Temperature detector, Hand sanitizer detector  and restricting the number of people inside a room together</a:t>
            </a:r>
            <a:endParaRPr/>
          </a:p>
          <a:p>
            <a:pPr marL="342900" lvl="0" indent="-342900" algn="l" rtl="0">
              <a:spcBef>
                <a:spcPts val="1000"/>
              </a:spcBef>
              <a:spcAft>
                <a:spcPts val="0"/>
              </a:spcAft>
              <a:buSzPts val="1440"/>
              <a:buChar char="►"/>
            </a:pPr>
            <a:r>
              <a:rPr lang="en-IN"/>
              <a:t>Our model performs slightly better than previous suggested models because we have used  OpenCV DNN for face detection.</a:t>
            </a:r>
            <a:endParaRPr/>
          </a:p>
          <a:p>
            <a:pPr marL="342900" lvl="0" indent="-342900" algn="l" rtl="0">
              <a:spcBef>
                <a:spcPts val="1000"/>
              </a:spcBef>
              <a:spcAft>
                <a:spcPts val="0"/>
              </a:spcAft>
              <a:buSzPts val="1440"/>
              <a:buChar char="►"/>
            </a:pPr>
            <a:r>
              <a:rPr lang="en-IN"/>
              <a:t>We have used fine tuning method to get better accuracy in our model.</a:t>
            </a:r>
            <a:endParaRPr/>
          </a:p>
          <a:p>
            <a:pPr marL="0" lvl="0" indent="0" algn="l" rtl="0">
              <a:spcBef>
                <a:spcPts val="1000"/>
              </a:spcBef>
              <a:spcAft>
                <a:spcPts val="0"/>
              </a:spcAft>
              <a:buSzPts val="144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ML Model  for Face Mask Detection and Classification</a:t>
            </a:r>
            <a:endParaRPr/>
          </a:p>
        </p:txBody>
      </p:sp>
      <p:sp>
        <p:nvSpPr>
          <p:cNvPr id="294" name="Google Shape;294;p6"/>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IN"/>
              <a:t>Model Training for Face Mask Classification</a:t>
            </a:r>
            <a:endParaRPr/>
          </a:p>
          <a:p>
            <a:pPr marL="342900" lvl="0" indent="-342900" algn="l" rtl="0">
              <a:spcBef>
                <a:spcPts val="1000"/>
              </a:spcBef>
              <a:spcAft>
                <a:spcPts val="0"/>
              </a:spcAft>
              <a:buSzPts val="1440"/>
              <a:buChar char="►"/>
            </a:pPr>
            <a:r>
              <a:rPr lang="en-IN"/>
              <a:t>Face Detection</a:t>
            </a:r>
            <a:endParaRPr/>
          </a:p>
          <a:p>
            <a:pPr marL="342900" lvl="0" indent="-251459" algn="l" rtl="0">
              <a:spcBef>
                <a:spcPts val="1000"/>
              </a:spcBef>
              <a:spcAft>
                <a:spcPts val="0"/>
              </a:spcAft>
              <a:buSzPts val="144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Data Collection and Division</a:t>
            </a:r>
            <a:endParaRPr/>
          </a:p>
        </p:txBody>
      </p:sp>
      <p:sp>
        <p:nvSpPr>
          <p:cNvPr id="300" name="Google Shape;300;p7"/>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IN"/>
              <a:t>Data is collected from : </a:t>
            </a:r>
            <a:r>
              <a:rPr lang="en-IN" u="sng">
                <a:solidFill>
                  <a:schemeClr val="hlink"/>
                </a:solidFill>
                <a:hlinkClick r:id="rId3"/>
              </a:rPr>
              <a:t>https://www.kaggle.com/omkargurav/face-mask-dataset</a:t>
            </a:r>
            <a:endParaRPr/>
          </a:p>
          <a:p>
            <a:pPr marL="342900" lvl="0" indent="-342900" algn="l" rtl="0">
              <a:spcBef>
                <a:spcPts val="1000"/>
              </a:spcBef>
              <a:spcAft>
                <a:spcPts val="0"/>
              </a:spcAft>
              <a:buSzPts val="1440"/>
              <a:buChar char="►"/>
            </a:pPr>
            <a:r>
              <a:rPr lang="en-IN"/>
              <a:t>Our dataset contains 3725 with-mask images and 3828 without mask images. </a:t>
            </a:r>
            <a:endParaRPr/>
          </a:p>
          <a:p>
            <a:pPr marL="342900" lvl="0" indent="-342900" algn="l" rtl="0">
              <a:spcBef>
                <a:spcPts val="1000"/>
              </a:spcBef>
              <a:spcAft>
                <a:spcPts val="0"/>
              </a:spcAft>
              <a:buSzPts val="1440"/>
              <a:buChar char="►"/>
            </a:pPr>
            <a:r>
              <a:rPr lang="en-IN"/>
              <a:t>Dataset is divided into:</a:t>
            </a:r>
            <a:endParaRPr/>
          </a:p>
          <a:p>
            <a:pPr marL="742950" lvl="1" indent="-285750" algn="l" rtl="0">
              <a:spcBef>
                <a:spcPts val="1000"/>
              </a:spcBef>
              <a:spcAft>
                <a:spcPts val="0"/>
              </a:spcAft>
              <a:buSzPts val="1280"/>
              <a:buChar char="►"/>
            </a:pPr>
            <a:r>
              <a:rPr lang="en-IN"/>
              <a:t>Training Dataset : 2925 (with mask), 3028 (without mask )</a:t>
            </a:r>
            <a:endParaRPr/>
          </a:p>
          <a:p>
            <a:pPr marL="742950" lvl="1" indent="-285750" algn="l" rtl="0">
              <a:spcBef>
                <a:spcPts val="1000"/>
              </a:spcBef>
              <a:spcAft>
                <a:spcPts val="0"/>
              </a:spcAft>
              <a:buSzPts val="1280"/>
              <a:buChar char="►"/>
            </a:pPr>
            <a:r>
              <a:rPr lang="en-IN"/>
              <a:t>Validation Dataset : 400 (with mask), 400 (without mask ) </a:t>
            </a:r>
            <a:endParaRPr/>
          </a:p>
          <a:p>
            <a:pPr marL="742950" lvl="1" indent="-285750" algn="l" rtl="0">
              <a:spcBef>
                <a:spcPts val="1000"/>
              </a:spcBef>
              <a:spcAft>
                <a:spcPts val="0"/>
              </a:spcAft>
              <a:buSzPts val="1280"/>
              <a:buChar char="►"/>
            </a:pPr>
            <a:r>
              <a:rPr lang="en-IN"/>
              <a:t>Test Dataset :   400 (with mask), 400(without mask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Data Augmentation</a:t>
            </a:r>
            <a:endParaRPr/>
          </a:p>
        </p:txBody>
      </p:sp>
      <p:sp>
        <p:nvSpPr>
          <p:cNvPr id="306" name="Google Shape;306;p8"/>
          <p:cNvSpPr txBox="1">
            <a:spLocks noGrp="1"/>
          </p:cNvSpPr>
          <p:nvPr>
            <p:ph type="body" idx="1"/>
          </p:nvPr>
        </p:nvSpPr>
        <p:spPr>
          <a:xfrm>
            <a:off x="1154955" y="2603500"/>
            <a:ext cx="4941046" cy="3416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IN"/>
              <a:t>Image data augmentation is a technique that can be used to artificially expand the size of a training dataset by creating modified versions of images in the dataset.</a:t>
            </a:r>
            <a:endParaRPr/>
          </a:p>
          <a:p>
            <a:pPr marL="342900" lvl="0" indent="-342900" algn="l" rtl="0">
              <a:spcBef>
                <a:spcPts val="1000"/>
              </a:spcBef>
              <a:spcAft>
                <a:spcPts val="0"/>
              </a:spcAft>
              <a:buSzPts val="1440"/>
              <a:buChar char="►"/>
            </a:pPr>
            <a:r>
              <a:rPr lang="en-IN"/>
              <a:t>It is done to increase the dataset size and  variance, accuracy of test dataset.</a:t>
            </a:r>
            <a:endParaRPr/>
          </a:p>
          <a:p>
            <a:pPr marL="342900" lvl="0" indent="-342900" algn="l" rtl="0">
              <a:spcBef>
                <a:spcPts val="1000"/>
              </a:spcBef>
              <a:spcAft>
                <a:spcPts val="0"/>
              </a:spcAft>
              <a:buSzPts val="1440"/>
              <a:buChar char="►"/>
            </a:pPr>
            <a:r>
              <a:rPr lang="en-IN"/>
              <a:t>Flip, Rotation, Scale, Zoom, Shear</a:t>
            </a:r>
            <a:endParaRPr/>
          </a:p>
          <a:p>
            <a:pPr marL="0" lvl="0" indent="0" algn="l" rtl="0">
              <a:spcBef>
                <a:spcPts val="1000"/>
              </a:spcBef>
              <a:spcAft>
                <a:spcPts val="0"/>
              </a:spcAft>
              <a:buSzPts val="1440"/>
              <a:buNone/>
            </a:pPr>
            <a:endParaRPr/>
          </a:p>
        </p:txBody>
      </p:sp>
      <p:pic>
        <p:nvPicPr>
          <p:cNvPr id="307" name="Google Shape;307;p8"/>
          <p:cNvPicPr preferRelativeResize="0"/>
          <p:nvPr/>
        </p:nvPicPr>
        <p:blipFill rotWithShape="1">
          <a:blip r:embed="rId3">
            <a:alphaModFix/>
          </a:blip>
          <a:srcRect/>
          <a:stretch/>
        </p:blipFill>
        <p:spPr>
          <a:xfrm>
            <a:off x="6096000" y="2497853"/>
            <a:ext cx="5409287" cy="352194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IN"/>
              <a:t>Transfer Learning</a:t>
            </a:r>
            <a:endParaRPr/>
          </a:p>
        </p:txBody>
      </p:sp>
      <p:sp>
        <p:nvSpPr>
          <p:cNvPr id="313" name="Google Shape;313;p9"/>
          <p:cNvSpPr txBox="1">
            <a:spLocks noGrp="1"/>
          </p:cNvSpPr>
          <p:nvPr>
            <p:ph type="body" idx="1"/>
          </p:nvPr>
        </p:nvSpPr>
        <p:spPr>
          <a:xfrm>
            <a:off x="1154954" y="2603499"/>
            <a:ext cx="8825659" cy="384740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440"/>
              <a:buChar char="►"/>
            </a:pPr>
            <a:r>
              <a:rPr lang="en-IN"/>
              <a:t>Transfer learning is a machine learning method where a model developed for a task is reused as the starting point for a model on a second task. </a:t>
            </a:r>
            <a:endParaRPr/>
          </a:p>
          <a:p>
            <a:pPr marL="342900" lvl="0" indent="-342900" algn="l" rtl="0">
              <a:spcBef>
                <a:spcPts val="1000"/>
              </a:spcBef>
              <a:spcAft>
                <a:spcPts val="0"/>
              </a:spcAft>
              <a:buSzPts val="1440"/>
              <a:buChar char="►"/>
            </a:pPr>
            <a:r>
              <a:rPr lang="en-IN"/>
              <a:t>Eg: knowledge gained while learning to </a:t>
            </a:r>
            <a:r>
              <a:rPr lang="en-IN" u="sng">
                <a:solidFill>
                  <a:schemeClr val="hlink"/>
                </a:solidFill>
                <a:hlinkClick r:id="rId3"/>
              </a:rPr>
              <a:t>recognize</a:t>
            </a:r>
            <a:r>
              <a:rPr lang="en-IN"/>
              <a:t> cars could apply when trying to recognize trucks</a:t>
            </a:r>
            <a:endParaRPr/>
          </a:p>
          <a:p>
            <a:pPr marL="342900" lvl="0" indent="-342900" algn="l" rtl="0">
              <a:spcBef>
                <a:spcPts val="1000"/>
              </a:spcBef>
              <a:spcAft>
                <a:spcPts val="0"/>
              </a:spcAft>
              <a:buSzPts val="1440"/>
              <a:buChar char="►"/>
            </a:pPr>
            <a:r>
              <a:rPr lang="en-IN"/>
              <a:t>Transfer learning is usually done for tasks where your dataset has too little data to train a full-scale model from scratch.</a:t>
            </a:r>
            <a:endParaRPr/>
          </a:p>
          <a:p>
            <a:pPr marL="0" lvl="0" indent="0" algn="l" rtl="0">
              <a:spcBef>
                <a:spcPts val="1000"/>
              </a:spcBef>
              <a:spcAft>
                <a:spcPts val="0"/>
              </a:spcAft>
              <a:buSzPts val="1440"/>
              <a:buNone/>
            </a:pPr>
            <a:r>
              <a:rPr lang="en-IN" u="sng"/>
              <a:t>Procedure</a:t>
            </a:r>
            <a:endParaRPr/>
          </a:p>
          <a:p>
            <a:pPr marL="342900" lvl="0" indent="-342900" algn="l" rtl="0">
              <a:spcBef>
                <a:spcPts val="1000"/>
              </a:spcBef>
              <a:spcAft>
                <a:spcPts val="0"/>
              </a:spcAft>
              <a:buSzPts val="1440"/>
              <a:buFont typeface="Century Gothic"/>
              <a:buAutoNum type="arabicPeriod"/>
            </a:pPr>
            <a:r>
              <a:rPr lang="en-IN"/>
              <a:t>Initiate the base model and load pretrained weights into it.</a:t>
            </a:r>
            <a:endParaRPr/>
          </a:p>
          <a:p>
            <a:pPr marL="342900" lvl="0" indent="-342900" algn="l" rtl="0">
              <a:spcBef>
                <a:spcPts val="1000"/>
              </a:spcBef>
              <a:spcAft>
                <a:spcPts val="0"/>
              </a:spcAft>
              <a:buSzPts val="1440"/>
              <a:buFont typeface="Century Gothic"/>
              <a:buAutoNum type="arabicPeriod"/>
            </a:pPr>
            <a:r>
              <a:rPr lang="en-IN"/>
              <a:t>Freeze the initial layer weights.</a:t>
            </a:r>
            <a:endParaRPr/>
          </a:p>
          <a:p>
            <a:pPr marL="342900" lvl="0" indent="-342900" algn="l" rtl="0">
              <a:spcBef>
                <a:spcPts val="1000"/>
              </a:spcBef>
              <a:spcAft>
                <a:spcPts val="0"/>
              </a:spcAft>
              <a:buSzPts val="1440"/>
              <a:buFont typeface="Century Gothic"/>
              <a:buAutoNum type="arabicPeriod"/>
            </a:pPr>
            <a:r>
              <a:rPr lang="en-IN"/>
              <a:t>Add some new layers on top of base model.</a:t>
            </a:r>
            <a:endParaRPr/>
          </a:p>
          <a:p>
            <a:pPr marL="342900" lvl="0" indent="-342900" algn="l" rtl="0">
              <a:spcBef>
                <a:spcPts val="1000"/>
              </a:spcBef>
              <a:spcAft>
                <a:spcPts val="0"/>
              </a:spcAft>
              <a:buSzPts val="1440"/>
              <a:buFont typeface="Century Gothic"/>
              <a:buAutoNum type="arabicPeriod"/>
            </a:pPr>
            <a:r>
              <a:rPr lang="en-IN"/>
              <a:t>Train the new model with dataset. </a:t>
            </a:r>
            <a:endParaRPr/>
          </a:p>
        </p:txBody>
      </p:sp>
    </p:spTree>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1719</Words>
  <Application>Microsoft Macintosh PowerPoint</Application>
  <PresentationFormat>Widescreen</PresentationFormat>
  <Paragraphs>247</Paragraphs>
  <Slides>31</Slides>
  <Notes>30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Cutive</vt:lpstr>
      <vt:lpstr>Century Gothic</vt:lpstr>
      <vt:lpstr>Noto Sans Symbols</vt:lpstr>
      <vt:lpstr>Ion Boardroom</vt:lpstr>
      <vt:lpstr>PowerPoint Presentation</vt:lpstr>
      <vt:lpstr>INTRODUCTION:</vt:lpstr>
      <vt:lpstr>Motivation</vt:lpstr>
      <vt:lpstr>State of the art</vt:lpstr>
      <vt:lpstr>State of the art</vt:lpstr>
      <vt:lpstr>ML Model  for Face Mask Detection and Classification</vt:lpstr>
      <vt:lpstr>Data Collection and Division</vt:lpstr>
      <vt:lpstr>Data Augmentation</vt:lpstr>
      <vt:lpstr>Transfer Learning</vt:lpstr>
      <vt:lpstr>Fine Tuning</vt:lpstr>
      <vt:lpstr>MobileNet V2</vt:lpstr>
      <vt:lpstr>VGG 16</vt:lpstr>
      <vt:lpstr>ResNet50</vt:lpstr>
      <vt:lpstr>Inception</vt:lpstr>
      <vt:lpstr>Model Training</vt:lpstr>
      <vt:lpstr>Comparison between different Models</vt:lpstr>
      <vt:lpstr>Face Detection</vt:lpstr>
      <vt:lpstr>Comparison between different face detection models.</vt:lpstr>
      <vt:lpstr>Workflow</vt:lpstr>
      <vt:lpstr>DEMO</vt:lpstr>
      <vt:lpstr>Temperature Detection</vt:lpstr>
      <vt:lpstr>Automatic Hand sanitizer</vt:lpstr>
      <vt:lpstr>Allowing up to a certain number of people</vt:lpstr>
      <vt:lpstr>PowerPoint Presentation</vt:lpstr>
      <vt:lpstr>PowerPoint Presentation</vt:lpstr>
      <vt:lpstr>Future work</vt:lpstr>
      <vt:lpstr>PowerPoint Presentation</vt:lpstr>
      <vt:lpstr>Anuj Shrivastava – 25% Ankit Raja – 25% Himanshu Lal - 25% Manish -25%</vt:lpstr>
      <vt:lpstr>Literature References</vt:lpstr>
      <vt:lpstr>Literature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dc:creator>
  <cp:lastModifiedBy>Manish</cp:lastModifiedBy>
  <cp:revision>1</cp:revision>
  <dcterms:created xsi:type="dcterms:W3CDTF">2021-11-18T06:50:20Z</dcterms:created>
  <dcterms:modified xsi:type="dcterms:W3CDTF">2021-11-20T05:37:58Z</dcterms:modified>
</cp:coreProperties>
</file>